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76" r:id="rId3"/>
    <p:sldId id="277" r:id="rId4"/>
    <p:sldId id="256" r:id="rId5"/>
    <p:sldId id="257" r:id="rId6"/>
    <p:sldId id="259" r:id="rId7"/>
    <p:sldId id="258" r:id="rId8"/>
    <p:sldId id="260" r:id="rId9"/>
    <p:sldId id="261" r:id="rId10"/>
    <p:sldId id="262" r:id="rId11"/>
    <p:sldId id="265" r:id="rId12"/>
    <p:sldId id="263" r:id="rId13"/>
    <p:sldId id="264" r:id="rId14"/>
    <p:sldId id="269" r:id="rId15"/>
    <p:sldId id="266" r:id="rId16"/>
    <p:sldId id="267" r:id="rId17"/>
    <p:sldId id="268" r:id="rId18"/>
    <p:sldId id="271" r:id="rId19"/>
    <p:sldId id="275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30311-6982-4D26-A49C-529112CDAB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EA26FA4-741F-44B6-9211-90F50A4251F1}">
      <dgm:prSet phldrT="[Texto]"/>
      <dgm:spPr/>
      <dgm:t>
        <a:bodyPr/>
        <a:lstStyle/>
        <a:p>
          <a:r>
            <a:rPr lang="pt-BR" dirty="0" smtClean="0"/>
            <a:t>O QUE FAZER</a:t>
          </a:r>
          <a:endParaRPr lang="pt-BR" dirty="0"/>
        </a:p>
      </dgm:t>
    </dgm:pt>
    <dgm:pt modelId="{DF411949-4659-4165-8232-BA365514D3D6}" type="parTrans" cxnId="{4D033957-95A2-48C5-AF20-C6B88435BDB7}">
      <dgm:prSet/>
      <dgm:spPr/>
      <dgm:t>
        <a:bodyPr/>
        <a:lstStyle/>
        <a:p>
          <a:endParaRPr lang="pt-BR"/>
        </a:p>
      </dgm:t>
    </dgm:pt>
    <dgm:pt modelId="{E3B6C116-521A-459B-8B85-6EF618D6550D}" type="sibTrans" cxnId="{4D033957-95A2-48C5-AF20-C6B88435BDB7}">
      <dgm:prSet/>
      <dgm:spPr/>
      <dgm:t>
        <a:bodyPr/>
        <a:lstStyle/>
        <a:p>
          <a:endParaRPr lang="pt-BR"/>
        </a:p>
      </dgm:t>
    </dgm:pt>
    <dgm:pt modelId="{ABACC95F-6947-4A1D-9297-99B5875E76D4}">
      <dgm:prSet phldrT="[Texto]"/>
      <dgm:spPr/>
      <dgm:t>
        <a:bodyPr/>
        <a:lstStyle/>
        <a:p>
          <a:r>
            <a:rPr lang="pt-BR" dirty="0" smtClean="0"/>
            <a:t>COMO FAZER</a:t>
          </a:r>
          <a:endParaRPr lang="pt-BR" dirty="0"/>
        </a:p>
      </dgm:t>
    </dgm:pt>
    <dgm:pt modelId="{58B55663-49D2-4DB9-853F-AB22C6B53D3B}" type="parTrans" cxnId="{AFC15EE0-0DBF-4AFA-8F36-81D50A0A6D67}">
      <dgm:prSet/>
      <dgm:spPr/>
      <dgm:t>
        <a:bodyPr/>
        <a:lstStyle/>
        <a:p>
          <a:endParaRPr lang="pt-BR"/>
        </a:p>
      </dgm:t>
    </dgm:pt>
    <dgm:pt modelId="{A4CD34E7-03DD-435F-B67B-7F318A353FDC}" type="sibTrans" cxnId="{AFC15EE0-0DBF-4AFA-8F36-81D50A0A6D67}">
      <dgm:prSet/>
      <dgm:spPr/>
      <dgm:t>
        <a:bodyPr/>
        <a:lstStyle/>
        <a:p>
          <a:endParaRPr lang="pt-BR"/>
        </a:p>
      </dgm:t>
    </dgm:pt>
    <dgm:pt modelId="{C039B59C-EDE7-4A22-B983-C6C5885A85B0}">
      <dgm:prSet phldrT="[Texto]"/>
      <dgm:spPr/>
      <dgm:t>
        <a:bodyPr/>
        <a:lstStyle/>
        <a:p>
          <a:r>
            <a:rPr lang="pt-BR" dirty="0" smtClean="0"/>
            <a:t>RELATAR O QUE FOI FEITO</a:t>
          </a:r>
          <a:endParaRPr lang="pt-BR" dirty="0"/>
        </a:p>
      </dgm:t>
    </dgm:pt>
    <dgm:pt modelId="{6932C83D-5594-4FFA-A11D-E3B0B005E21F}" type="parTrans" cxnId="{0A60C002-8965-4B18-A2FA-9F21D644727E}">
      <dgm:prSet/>
      <dgm:spPr/>
      <dgm:t>
        <a:bodyPr/>
        <a:lstStyle/>
        <a:p>
          <a:endParaRPr lang="pt-BR"/>
        </a:p>
      </dgm:t>
    </dgm:pt>
    <dgm:pt modelId="{CC99B36D-E417-4297-88C2-DFF4CE7BD344}" type="sibTrans" cxnId="{0A60C002-8965-4B18-A2FA-9F21D644727E}">
      <dgm:prSet/>
      <dgm:spPr/>
      <dgm:t>
        <a:bodyPr/>
        <a:lstStyle/>
        <a:p>
          <a:endParaRPr lang="pt-BR"/>
        </a:p>
      </dgm:t>
    </dgm:pt>
    <dgm:pt modelId="{056337CE-6D39-40F0-8819-A5EA19B8E82F}" type="pres">
      <dgm:prSet presAssocID="{D6F30311-6982-4D26-A49C-529112CDAB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FE85735-4EF4-48FF-A6C2-52824F2F21B6}" type="pres">
      <dgm:prSet presAssocID="{DEA26FA4-741F-44B6-9211-90F50A4251F1}" presName="parentLin" presStyleCnt="0"/>
      <dgm:spPr/>
    </dgm:pt>
    <dgm:pt modelId="{EDAD916A-FACE-48BA-BAD1-545AB4BD981F}" type="pres">
      <dgm:prSet presAssocID="{DEA26FA4-741F-44B6-9211-90F50A4251F1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4C5450ED-835E-456A-B6E7-48889343F5BB}" type="pres">
      <dgm:prSet presAssocID="{DEA26FA4-741F-44B6-9211-90F50A4251F1}" presName="parentText" presStyleLbl="node1" presStyleIdx="0" presStyleCnt="3" custLinFactNeighborX="-16304" custLinFactNeighborY="-6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2B88FB-E9ED-4395-8BE5-1DBB8732727E}" type="pres">
      <dgm:prSet presAssocID="{DEA26FA4-741F-44B6-9211-90F50A4251F1}" presName="negativeSpace" presStyleCnt="0"/>
      <dgm:spPr/>
    </dgm:pt>
    <dgm:pt modelId="{395CF90C-BA35-4135-A388-1BA9B09E473C}" type="pres">
      <dgm:prSet presAssocID="{DEA26FA4-741F-44B6-9211-90F50A4251F1}" presName="childText" presStyleLbl="conFgAcc1" presStyleIdx="0" presStyleCnt="3">
        <dgm:presLayoutVars>
          <dgm:bulletEnabled val="1"/>
        </dgm:presLayoutVars>
      </dgm:prSet>
      <dgm:spPr/>
    </dgm:pt>
    <dgm:pt modelId="{E63D0D7A-8E56-4C1B-9B6D-274A780E54B9}" type="pres">
      <dgm:prSet presAssocID="{E3B6C116-521A-459B-8B85-6EF618D6550D}" presName="spaceBetweenRectangles" presStyleCnt="0"/>
      <dgm:spPr/>
    </dgm:pt>
    <dgm:pt modelId="{7F763CF3-D9CA-49D7-B992-B677944326D6}" type="pres">
      <dgm:prSet presAssocID="{ABACC95F-6947-4A1D-9297-99B5875E76D4}" presName="parentLin" presStyleCnt="0"/>
      <dgm:spPr/>
    </dgm:pt>
    <dgm:pt modelId="{600FBE30-4D6F-466F-992C-938366F654B6}" type="pres">
      <dgm:prSet presAssocID="{ABACC95F-6947-4A1D-9297-99B5875E76D4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538EB9A5-BB0C-4394-9DBC-7349F1DA9A14}" type="pres">
      <dgm:prSet presAssocID="{ABACC95F-6947-4A1D-9297-99B5875E76D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C2987D-8BB8-4EF5-9B88-1FC8A3F697B3}" type="pres">
      <dgm:prSet presAssocID="{ABACC95F-6947-4A1D-9297-99B5875E76D4}" presName="negativeSpace" presStyleCnt="0"/>
      <dgm:spPr/>
    </dgm:pt>
    <dgm:pt modelId="{56A2A1D0-9A46-4247-B674-E90BB93249E2}" type="pres">
      <dgm:prSet presAssocID="{ABACC95F-6947-4A1D-9297-99B5875E76D4}" presName="childText" presStyleLbl="conFgAcc1" presStyleIdx="1" presStyleCnt="3">
        <dgm:presLayoutVars>
          <dgm:bulletEnabled val="1"/>
        </dgm:presLayoutVars>
      </dgm:prSet>
      <dgm:spPr/>
    </dgm:pt>
    <dgm:pt modelId="{ED44D86B-096D-48BF-8BCB-5A6F460545CE}" type="pres">
      <dgm:prSet presAssocID="{A4CD34E7-03DD-435F-B67B-7F318A353FDC}" presName="spaceBetweenRectangles" presStyleCnt="0"/>
      <dgm:spPr/>
    </dgm:pt>
    <dgm:pt modelId="{CB64A755-2998-4B22-B344-A8F61C031275}" type="pres">
      <dgm:prSet presAssocID="{C039B59C-EDE7-4A22-B983-C6C5885A85B0}" presName="parentLin" presStyleCnt="0"/>
      <dgm:spPr/>
    </dgm:pt>
    <dgm:pt modelId="{816C2072-49E6-49E9-8187-BFE5779BF022}" type="pres">
      <dgm:prSet presAssocID="{C039B59C-EDE7-4A22-B983-C6C5885A85B0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6D09ADA1-FD0D-4F62-BA5B-EC3852CBD620}" type="pres">
      <dgm:prSet presAssocID="{C039B59C-EDE7-4A22-B983-C6C5885A85B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E8993E-F61E-4A10-9883-6EF8227FE6B5}" type="pres">
      <dgm:prSet presAssocID="{C039B59C-EDE7-4A22-B983-C6C5885A85B0}" presName="negativeSpace" presStyleCnt="0"/>
      <dgm:spPr/>
    </dgm:pt>
    <dgm:pt modelId="{19C20F49-D826-4671-BCFD-5169B64280A4}" type="pres">
      <dgm:prSet presAssocID="{C039B59C-EDE7-4A22-B983-C6C5885A85B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429CDE7-54DC-42EF-BEDA-5DD49B5B4CA4}" type="presOf" srcId="{ABACC95F-6947-4A1D-9297-99B5875E76D4}" destId="{538EB9A5-BB0C-4394-9DBC-7349F1DA9A14}" srcOrd="1" destOrd="0" presId="urn:microsoft.com/office/officeart/2005/8/layout/list1"/>
    <dgm:cxn modelId="{12A4FCAA-064C-4F6C-9E9C-40EC58E42FF6}" type="presOf" srcId="{DEA26FA4-741F-44B6-9211-90F50A4251F1}" destId="{EDAD916A-FACE-48BA-BAD1-545AB4BD981F}" srcOrd="0" destOrd="0" presId="urn:microsoft.com/office/officeart/2005/8/layout/list1"/>
    <dgm:cxn modelId="{0A60C002-8965-4B18-A2FA-9F21D644727E}" srcId="{D6F30311-6982-4D26-A49C-529112CDAB54}" destId="{C039B59C-EDE7-4A22-B983-C6C5885A85B0}" srcOrd="2" destOrd="0" parTransId="{6932C83D-5594-4FFA-A11D-E3B0B005E21F}" sibTransId="{CC99B36D-E417-4297-88C2-DFF4CE7BD344}"/>
    <dgm:cxn modelId="{AFC15EE0-0DBF-4AFA-8F36-81D50A0A6D67}" srcId="{D6F30311-6982-4D26-A49C-529112CDAB54}" destId="{ABACC95F-6947-4A1D-9297-99B5875E76D4}" srcOrd="1" destOrd="0" parTransId="{58B55663-49D2-4DB9-853F-AB22C6B53D3B}" sibTransId="{A4CD34E7-03DD-435F-B67B-7F318A353FDC}"/>
    <dgm:cxn modelId="{D50E58F5-C94B-4CC6-8113-4AFB06F8F8BE}" type="presOf" srcId="{DEA26FA4-741F-44B6-9211-90F50A4251F1}" destId="{4C5450ED-835E-456A-B6E7-48889343F5BB}" srcOrd="1" destOrd="0" presId="urn:microsoft.com/office/officeart/2005/8/layout/list1"/>
    <dgm:cxn modelId="{4D033957-95A2-48C5-AF20-C6B88435BDB7}" srcId="{D6F30311-6982-4D26-A49C-529112CDAB54}" destId="{DEA26FA4-741F-44B6-9211-90F50A4251F1}" srcOrd="0" destOrd="0" parTransId="{DF411949-4659-4165-8232-BA365514D3D6}" sibTransId="{E3B6C116-521A-459B-8B85-6EF618D6550D}"/>
    <dgm:cxn modelId="{2DE8438C-D25E-4692-BAE5-0E5BB04A59BE}" type="presOf" srcId="{C039B59C-EDE7-4A22-B983-C6C5885A85B0}" destId="{6D09ADA1-FD0D-4F62-BA5B-EC3852CBD620}" srcOrd="1" destOrd="0" presId="urn:microsoft.com/office/officeart/2005/8/layout/list1"/>
    <dgm:cxn modelId="{3CFDBE79-49D9-4047-967C-B797A6E56555}" type="presOf" srcId="{D6F30311-6982-4D26-A49C-529112CDAB54}" destId="{056337CE-6D39-40F0-8819-A5EA19B8E82F}" srcOrd="0" destOrd="0" presId="urn:microsoft.com/office/officeart/2005/8/layout/list1"/>
    <dgm:cxn modelId="{F3358EA1-61CF-4586-947B-307AAB8711DA}" type="presOf" srcId="{ABACC95F-6947-4A1D-9297-99B5875E76D4}" destId="{600FBE30-4D6F-466F-992C-938366F654B6}" srcOrd="0" destOrd="0" presId="urn:microsoft.com/office/officeart/2005/8/layout/list1"/>
    <dgm:cxn modelId="{EC5F147D-56FE-459C-89FD-D939DE259E96}" type="presOf" srcId="{C039B59C-EDE7-4A22-B983-C6C5885A85B0}" destId="{816C2072-49E6-49E9-8187-BFE5779BF022}" srcOrd="0" destOrd="0" presId="urn:microsoft.com/office/officeart/2005/8/layout/list1"/>
    <dgm:cxn modelId="{2CF0C9BE-5DC6-4FE8-8830-5B5F7B3DF95B}" type="presParOf" srcId="{056337CE-6D39-40F0-8819-A5EA19B8E82F}" destId="{5FE85735-4EF4-48FF-A6C2-52824F2F21B6}" srcOrd="0" destOrd="0" presId="urn:microsoft.com/office/officeart/2005/8/layout/list1"/>
    <dgm:cxn modelId="{3AB5C065-35A8-4F9F-AEA1-A95BDC23D94A}" type="presParOf" srcId="{5FE85735-4EF4-48FF-A6C2-52824F2F21B6}" destId="{EDAD916A-FACE-48BA-BAD1-545AB4BD981F}" srcOrd="0" destOrd="0" presId="urn:microsoft.com/office/officeart/2005/8/layout/list1"/>
    <dgm:cxn modelId="{184F8B4E-5D76-4964-BEA8-EA75DA17080A}" type="presParOf" srcId="{5FE85735-4EF4-48FF-A6C2-52824F2F21B6}" destId="{4C5450ED-835E-456A-B6E7-48889343F5BB}" srcOrd="1" destOrd="0" presId="urn:microsoft.com/office/officeart/2005/8/layout/list1"/>
    <dgm:cxn modelId="{CFC10B15-C6A6-4053-A02F-661543E3E3C7}" type="presParOf" srcId="{056337CE-6D39-40F0-8819-A5EA19B8E82F}" destId="{9E2B88FB-E9ED-4395-8BE5-1DBB8732727E}" srcOrd="1" destOrd="0" presId="urn:microsoft.com/office/officeart/2005/8/layout/list1"/>
    <dgm:cxn modelId="{A9333461-D733-42EC-A4E2-0906AD5A09B2}" type="presParOf" srcId="{056337CE-6D39-40F0-8819-A5EA19B8E82F}" destId="{395CF90C-BA35-4135-A388-1BA9B09E473C}" srcOrd="2" destOrd="0" presId="urn:microsoft.com/office/officeart/2005/8/layout/list1"/>
    <dgm:cxn modelId="{01ADCDBF-3F78-4C5C-9D2D-CE3FDD47445D}" type="presParOf" srcId="{056337CE-6D39-40F0-8819-A5EA19B8E82F}" destId="{E63D0D7A-8E56-4C1B-9B6D-274A780E54B9}" srcOrd="3" destOrd="0" presId="urn:microsoft.com/office/officeart/2005/8/layout/list1"/>
    <dgm:cxn modelId="{94745CA4-3210-42AA-A41B-D611032EBEC3}" type="presParOf" srcId="{056337CE-6D39-40F0-8819-A5EA19B8E82F}" destId="{7F763CF3-D9CA-49D7-B992-B677944326D6}" srcOrd="4" destOrd="0" presId="urn:microsoft.com/office/officeart/2005/8/layout/list1"/>
    <dgm:cxn modelId="{583EC526-EAEA-4B34-B0B8-6F8CBDC711C0}" type="presParOf" srcId="{7F763CF3-D9CA-49D7-B992-B677944326D6}" destId="{600FBE30-4D6F-466F-992C-938366F654B6}" srcOrd="0" destOrd="0" presId="urn:microsoft.com/office/officeart/2005/8/layout/list1"/>
    <dgm:cxn modelId="{286386A9-121F-47D8-8911-B41C1AC5C16F}" type="presParOf" srcId="{7F763CF3-D9CA-49D7-B992-B677944326D6}" destId="{538EB9A5-BB0C-4394-9DBC-7349F1DA9A14}" srcOrd="1" destOrd="0" presId="urn:microsoft.com/office/officeart/2005/8/layout/list1"/>
    <dgm:cxn modelId="{772DBF39-F4B7-4962-8619-B871664F78C6}" type="presParOf" srcId="{056337CE-6D39-40F0-8819-A5EA19B8E82F}" destId="{6BC2987D-8BB8-4EF5-9B88-1FC8A3F697B3}" srcOrd="5" destOrd="0" presId="urn:microsoft.com/office/officeart/2005/8/layout/list1"/>
    <dgm:cxn modelId="{07D3F716-D55F-4E4E-ACD1-6A1090EEFEA6}" type="presParOf" srcId="{056337CE-6D39-40F0-8819-A5EA19B8E82F}" destId="{56A2A1D0-9A46-4247-B674-E90BB93249E2}" srcOrd="6" destOrd="0" presId="urn:microsoft.com/office/officeart/2005/8/layout/list1"/>
    <dgm:cxn modelId="{2D2DA704-B2C8-4068-871B-0EE7AE28130D}" type="presParOf" srcId="{056337CE-6D39-40F0-8819-A5EA19B8E82F}" destId="{ED44D86B-096D-48BF-8BCB-5A6F460545CE}" srcOrd="7" destOrd="0" presId="urn:microsoft.com/office/officeart/2005/8/layout/list1"/>
    <dgm:cxn modelId="{FD86388B-9B1E-47BA-B1D3-4E51315A21C5}" type="presParOf" srcId="{056337CE-6D39-40F0-8819-A5EA19B8E82F}" destId="{CB64A755-2998-4B22-B344-A8F61C031275}" srcOrd="8" destOrd="0" presId="urn:microsoft.com/office/officeart/2005/8/layout/list1"/>
    <dgm:cxn modelId="{3D8737D3-A75A-4CF4-8362-8307E015193F}" type="presParOf" srcId="{CB64A755-2998-4B22-B344-A8F61C031275}" destId="{816C2072-49E6-49E9-8187-BFE5779BF022}" srcOrd="0" destOrd="0" presId="urn:microsoft.com/office/officeart/2005/8/layout/list1"/>
    <dgm:cxn modelId="{B4182867-079B-4D61-A291-B94F502060F0}" type="presParOf" srcId="{CB64A755-2998-4B22-B344-A8F61C031275}" destId="{6D09ADA1-FD0D-4F62-BA5B-EC3852CBD620}" srcOrd="1" destOrd="0" presId="urn:microsoft.com/office/officeart/2005/8/layout/list1"/>
    <dgm:cxn modelId="{E30D1B60-812C-475F-B312-5D31B298599E}" type="presParOf" srcId="{056337CE-6D39-40F0-8819-A5EA19B8E82F}" destId="{4DE8993E-F61E-4A10-9883-6EF8227FE6B5}" srcOrd="9" destOrd="0" presId="urn:microsoft.com/office/officeart/2005/8/layout/list1"/>
    <dgm:cxn modelId="{C4FB53A4-38C3-4758-9DAD-1DFF9238441A}" type="presParOf" srcId="{056337CE-6D39-40F0-8819-A5EA19B8E82F}" destId="{19C20F49-D826-4671-BCFD-5169B64280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F05144-0C51-4307-A8E3-6C51FB6D614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06F7FB-E136-4874-B9F4-A3273CC7FE6C}">
      <dgm:prSet phldrT="[Texto]" custT="1"/>
      <dgm:spPr/>
      <dgm:t>
        <a:bodyPr/>
        <a:lstStyle/>
        <a:p>
          <a:r>
            <a:rPr lang="pt-BR" sz="2000" b="1" dirty="0" smtClean="0">
              <a:solidFill>
                <a:schemeClr val="tx1"/>
              </a:solidFill>
            </a:rPr>
            <a:t>ATENDER 40 PESSOAS IDOSAS NA MODALIDADE ATENDIMENTO INTEGRAL INSTITUCIONAL</a:t>
          </a:r>
        </a:p>
        <a:p>
          <a:r>
            <a:rPr lang="pt-BR" sz="2000" b="1" dirty="0" smtClean="0">
              <a:solidFill>
                <a:schemeClr val="tx1"/>
              </a:solidFill>
            </a:rPr>
            <a:t>PRESTAR SERVIÇOS PRIORITARIAMENTE AOS IDOSOS SEM FAMÍLIA, QUE ESTEJAM EM SITUAÇÃO DE VULNERABILIDADE, SOB REGIME DE INTERNATO, MEDIANTE PAGAMENTO OU NÃO, POR PERÍODO DE TEMPO INDETERMINADO</a:t>
          </a:r>
          <a:endParaRPr lang="pt-BR" sz="2000" b="1" dirty="0">
            <a:solidFill>
              <a:schemeClr val="tx1"/>
            </a:solidFill>
          </a:endParaRPr>
        </a:p>
      </dgm:t>
    </dgm:pt>
    <dgm:pt modelId="{396CEF31-969B-4CFD-B8E3-B7925E1EF09D}" type="parTrans" cxnId="{91697A01-E503-433F-86C4-C30399A6A07A}">
      <dgm:prSet/>
      <dgm:spPr/>
      <dgm:t>
        <a:bodyPr/>
        <a:lstStyle/>
        <a:p>
          <a:endParaRPr lang="pt-BR"/>
        </a:p>
      </dgm:t>
    </dgm:pt>
    <dgm:pt modelId="{4852628C-21AB-45F9-BB30-C7B411689DD8}" type="sibTrans" cxnId="{91697A01-E503-433F-86C4-C30399A6A07A}">
      <dgm:prSet/>
      <dgm:spPr/>
      <dgm:t>
        <a:bodyPr/>
        <a:lstStyle/>
        <a:p>
          <a:endParaRPr lang="pt-BR"/>
        </a:p>
      </dgm:t>
    </dgm:pt>
    <dgm:pt modelId="{FF6E4018-5C39-4AE6-8E70-0EE0DEC284ED}">
      <dgm:prSet phldrT="[Texto]" custT="1"/>
      <dgm:spPr/>
      <dgm:t>
        <a:bodyPr/>
        <a:lstStyle/>
        <a:p>
          <a:r>
            <a:rPr lang="pt-BR" sz="2400" b="1" dirty="0" smtClean="0">
              <a:solidFill>
                <a:schemeClr val="tx1"/>
              </a:solidFill>
            </a:rPr>
            <a:t>. DISPONIBILIZAR UM QUADRO DE RECURSOS HUMANOS PARA ATENDER ÀS NECESSIDADES DE CUIDADOS COM ASSISTÊNCIA, SAÚDE, ALIMENTAÇÃO E LAZER DOS USUÁRIOS;</a:t>
          </a:r>
          <a:endParaRPr lang="pt-BR" sz="2300" dirty="0"/>
        </a:p>
      </dgm:t>
    </dgm:pt>
    <dgm:pt modelId="{A9EC3418-B4DC-4BA2-97C1-D8B25D276D0F}" type="parTrans" cxnId="{EAEF06F2-36F0-4F29-A11C-AB354C963D95}">
      <dgm:prSet/>
      <dgm:spPr/>
      <dgm:t>
        <a:bodyPr/>
        <a:lstStyle/>
        <a:p>
          <a:endParaRPr lang="pt-BR"/>
        </a:p>
      </dgm:t>
    </dgm:pt>
    <dgm:pt modelId="{9319581C-BE37-48B5-92BF-57C3520A5499}" type="sibTrans" cxnId="{EAEF06F2-36F0-4F29-A11C-AB354C963D95}">
      <dgm:prSet/>
      <dgm:spPr/>
      <dgm:t>
        <a:bodyPr/>
        <a:lstStyle/>
        <a:p>
          <a:endParaRPr lang="pt-BR"/>
        </a:p>
      </dgm:t>
    </dgm:pt>
    <dgm:pt modelId="{C921B56B-8CF6-410B-B03E-A6B3CDF8F4A7}">
      <dgm:prSet phldrT="[Texto]" custT="1"/>
      <dgm:spPr/>
      <dgm:t>
        <a:bodyPr/>
        <a:lstStyle/>
        <a:p>
          <a:r>
            <a:rPr lang="pt-BR" sz="2800" b="1" dirty="0" smtClean="0">
              <a:solidFill>
                <a:schemeClr val="tx1"/>
              </a:solidFill>
            </a:rPr>
            <a:t>PRIORIZAR O VÍNCULO FAMILIAR E A INTEGRAÇÃO COMUNITÁRIA COM A INSTITUIÇÃO.</a:t>
          </a:r>
          <a:endParaRPr lang="pt-BR" sz="2800" b="1" dirty="0">
            <a:solidFill>
              <a:schemeClr val="tx1"/>
            </a:solidFill>
          </a:endParaRPr>
        </a:p>
      </dgm:t>
    </dgm:pt>
    <dgm:pt modelId="{7093D8CF-1A8F-4492-8931-01CC1902B0BD}" type="parTrans" cxnId="{C18A0D09-B3AC-4628-A893-AA6C134A1AB0}">
      <dgm:prSet/>
      <dgm:spPr/>
      <dgm:t>
        <a:bodyPr/>
        <a:lstStyle/>
        <a:p>
          <a:endParaRPr lang="pt-BR"/>
        </a:p>
      </dgm:t>
    </dgm:pt>
    <dgm:pt modelId="{EC982C74-D07B-4333-9B2E-460C4B93F52B}" type="sibTrans" cxnId="{C18A0D09-B3AC-4628-A893-AA6C134A1AB0}">
      <dgm:prSet/>
      <dgm:spPr/>
      <dgm:t>
        <a:bodyPr/>
        <a:lstStyle/>
        <a:p>
          <a:endParaRPr lang="pt-BR"/>
        </a:p>
      </dgm:t>
    </dgm:pt>
    <dgm:pt modelId="{8191AA7A-D0C6-4A12-AE51-5325210941C4}">
      <dgm:prSet custT="1"/>
      <dgm:spPr/>
      <dgm:t>
        <a:bodyPr/>
        <a:lstStyle/>
        <a:p>
          <a:r>
            <a:rPr lang="pt-BR" sz="2400" b="1" dirty="0" smtClean="0">
              <a:solidFill>
                <a:schemeClr val="tx1"/>
              </a:solidFill>
            </a:rPr>
            <a:t>DESENVOLVER OUTRAS ATIVIDADES QUE PROMOVAM QUALIDADE DE VIDA E O ENVELHECIDO SAUDÁVEL E ATIVO</a:t>
          </a:r>
        </a:p>
      </dgm:t>
    </dgm:pt>
    <dgm:pt modelId="{1D5794A4-4825-4D36-B8D1-4D600BB4AFAE}" type="parTrans" cxnId="{6A50F101-0569-4834-91AE-A7E217C75265}">
      <dgm:prSet/>
      <dgm:spPr/>
      <dgm:t>
        <a:bodyPr/>
        <a:lstStyle/>
        <a:p>
          <a:endParaRPr lang="pt-BR"/>
        </a:p>
      </dgm:t>
    </dgm:pt>
    <dgm:pt modelId="{A8AD746D-6863-4276-8C22-5965CAB8417F}" type="sibTrans" cxnId="{6A50F101-0569-4834-91AE-A7E217C75265}">
      <dgm:prSet/>
      <dgm:spPr/>
      <dgm:t>
        <a:bodyPr/>
        <a:lstStyle/>
        <a:p>
          <a:endParaRPr lang="pt-BR"/>
        </a:p>
      </dgm:t>
    </dgm:pt>
    <dgm:pt modelId="{2E5398C2-C74B-48C2-B9BC-025FC851697D}" type="pres">
      <dgm:prSet presAssocID="{CDF05144-0C51-4307-A8E3-6C51FB6D614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20E8304-11CF-4B2A-ABD7-25B2801B25F6}" type="pres">
      <dgm:prSet presAssocID="{C206F7FB-E136-4874-B9F4-A3273CC7FE6C}" presName="comp" presStyleCnt="0"/>
      <dgm:spPr/>
    </dgm:pt>
    <dgm:pt modelId="{21759976-4296-4EF6-9C45-1A16252CDE1D}" type="pres">
      <dgm:prSet presAssocID="{C206F7FB-E136-4874-B9F4-A3273CC7FE6C}" presName="box" presStyleLbl="node1" presStyleIdx="0" presStyleCnt="3"/>
      <dgm:spPr/>
      <dgm:t>
        <a:bodyPr/>
        <a:lstStyle/>
        <a:p>
          <a:endParaRPr lang="pt-BR"/>
        </a:p>
      </dgm:t>
    </dgm:pt>
    <dgm:pt modelId="{A2DA014F-9662-4D4C-B02C-154B0848FD9F}" type="pres">
      <dgm:prSet presAssocID="{C206F7FB-E136-4874-B9F4-A3273CC7FE6C}" presName="img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FBC787F-54BF-4B6A-A53C-643B3ACFA804}" type="pres">
      <dgm:prSet presAssocID="{C206F7FB-E136-4874-B9F4-A3273CC7FE6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A53865-119D-46FE-AAF5-F3B89F4BCB80}" type="pres">
      <dgm:prSet presAssocID="{4852628C-21AB-45F9-BB30-C7B411689DD8}" presName="spacer" presStyleCnt="0"/>
      <dgm:spPr/>
    </dgm:pt>
    <dgm:pt modelId="{7F920150-3FBA-45D5-89FB-BB23C5D53A2F}" type="pres">
      <dgm:prSet presAssocID="{FF6E4018-5C39-4AE6-8E70-0EE0DEC284ED}" presName="comp" presStyleCnt="0"/>
      <dgm:spPr/>
    </dgm:pt>
    <dgm:pt modelId="{81DB9B41-9BAA-4D0B-B13E-B6D1C6F8C08E}" type="pres">
      <dgm:prSet presAssocID="{FF6E4018-5C39-4AE6-8E70-0EE0DEC284ED}" presName="box" presStyleLbl="node1" presStyleIdx="1" presStyleCnt="3"/>
      <dgm:spPr/>
      <dgm:t>
        <a:bodyPr/>
        <a:lstStyle/>
        <a:p>
          <a:endParaRPr lang="pt-BR"/>
        </a:p>
      </dgm:t>
    </dgm:pt>
    <dgm:pt modelId="{BCD58D6B-2113-440B-8DC2-0721EF8B54EC}" type="pres">
      <dgm:prSet presAssocID="{FF6E4018-5C39-4AE6-8E70-0EE0DEC284ED}" presName="img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44F5447-9014-4B54-98A9-F1CB8E4651FF}" type="pres">
      <dgm:prSet presAssocID="{FF6E4018-5C39-4AE6-8E70-0EE0DEC284ED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979AC0-08E2-493F-8321-8AECCE908A21}" type="pres">
      <dgm:prSet presAssocID="{9319581C-BE37-48B5-92BF-57C3520A5499}" presName="spacer" presStyleCnt="0"/>
      <dgm:spPr/>
    </dgm:pt>
    <dgm:pt modelId="{52BA1B30-0FC5-4BEB-B52B-2EF08B4FFAA4}" type="pres">
      <dgm:prSet presAssocID="{C921B56B-8CF6-410B-B03E-A6B3CDF8F4A7}" presName="comp" presStyleCnt="0"/>
      <dgm:spPr/>
    </dgm:pt>
    <dgm:pt modelId="{3F135EA6-068F-4EE6-9132-B16D10AB1124}" type="pres">
      <dgm:prSet presAssocID="{C921B56B-8CF6-410B-B03E-A6B3CDF8F4A7}" presName="box" presStyleLbl="node1" presStyleIdx="2" presStyleCnt="3"/>
      <dgm:spPr/>
      <dgm:t>
        <a:bodyPr/>
        <a:lstStyle/>
        <a:p>
          <a:endParaRPr lang="pt-BR"/>
        </a:p>
      </dgm:t>
    </dgm:pt>
    <dgm:pt modelId="{DDA96AF7-A023-43AD-B0BA-AC0F4FF36BAB}" type="pres">
      <dgm:prSet presAssocID="{C921B56B-8CF6-410B-B03E-A6B3CDF8F4A7}" presName="img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F0E1F093-2855-457C-B3BA-2C3D84E30D18}" type="pres">
      <dgm:prSet presAssocID="{C921B56B-8CF6-410B-B03E-A6B3CDF8F4A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1813A98-3AA5-4FF6-B9CC-C2CA41A92B18}" type="presOf" srcId="{FF6E4018-5C39-4AE6-8E70-0EE0DEC284ED}" destId="{81DB9B41-9BAA-4D0B-B13E-B6D1C6F8C08E}" srcOrd="0" destOrd="0" presId="urn:microsoft.com/office/officeart/2005/8/layout/vList4"/>
    <dgm:cxn modelId="{EAEF06F2-36F0-4F29-A11C-AB354C963D95}" srcId="{CDF05144-0C51-4307-A8E3-6C51FB6D6146}" destId="{FF6E4018-5C39-4AE6-8E70-0EE0DEC284ED}" srcOrd="1" destOrd="0" parTransId="{A9EC3418-B4DC-4BA2-97C1-D8B25D276D0F}" sibTransId="{9319581C-BE37-48B5-92BF-57C3520A5499}"/>
    <dgm:cxn modelId="{91697A01-E503-433F-86C4-C30399A6A07A}" srcId="{CDF05144-0C51-4307-A8E3-6C51FB6D6146}" destId="{C206F7FB-E136-4874-B9F4-A3273CC7FE6C}" srcOrd="0" destOrd="0" parTransId="{396CEF31-969B-4CFD-B8E3-B7925E1EF09D}" sibTransId="{4852628C-21AB-45F9-BB30-C7B411689DD8}"/>
    <dgm:cxn modelId="{5D0F59BB-F0AD-45F4-8F76-7D8F39BBD0B0}" type="presOf" srcId="{C206F7FB-E136-4874-B9F4-A3273CC7FE6C}" destId="{21759976-4296-4EF6-9C45-1A16252CDE1D}" srcOrd="0" destOrd="0" presId="urn:microsoft.com/office/officeart/2005/8/layout/vList4"/>
    <dgm:cxn modelId="{3DEA9BDB-B76E-4846-AAC3-8EBD55260348}" type="presOf" srcId="{C921B56B-8CF6-410B-B03E-A6B3CDF8F4A7}" destId="{3F135EA6-068F-4EE6-9132-B16D10AB1124}" srcOrd="0" destOrd="0" presId="urn:microsoft.com/office/officeart/2005/8/layout/vList4"/>
    <dgm:cxn modelId="{6965304C-53F8-42B6-BE56-2645646BC97B}" type="presOf" srcId="{8191AA7A-D0C6-4A12-AE51-5325210941C4}" destId="{81DB9B41-9BAA-4D0B-B13E-B6D1C6F8C08E}" srcOrd="0" destOrd="1" presId="urn:microsoft.com/office/officeart/2005/8/layout/vList4"/>
    <dgm:cxn modelId="{E31EB7E9-737E-44C7-8EC3-9D25E284D7EA}" type="presOf" srcId="{C206F7FB-E136-4874-B9F4-A3273CC7FE6C}" destId="{EFBC787F-54BF-4B6A-A53C-643B3ACFA804}" srcOrd="1" destOrd="0" presId="urn:microsoft.com/office/officeart/2005/8/layout/vList4"/>
    <dgm:cxn modelId="{C18A0D09-B3AC-4628-A893-AA6C134A1AB0}" srcId="{CDF05144-0C51-4307-A8E3-6C51FB6D6146}" destId="{C921B56B-8CF6-410B-B03E-A6B3CDF8F4A7}" srcOrd="2" destOrd="0" parTransId="{7093D8CF-1A8F-4492-8931-01CC1902B0BD}" sibTransId="{EC982C74-D07B-4333-9B2E-460C4B93F52B}"/>
    <dgm:cxn modelId="{6A50F101-0569-4834-91AE-A7E217C75265}" srcId="{FF6E4018-5C39-4AE6-8E70-0EE0DEC284ED}" destId="{8191AA7A-D0C6-4A12-AE51-5325210941C4}" srcOrd="0" destOrd="0" parTransId="{1D5794A4-4825-4D36-B8D1-4D600BB4AFAE}" sibTransId="{A8AD746D-6863-4276-8C22-5965CAB8417F}"/>
    <dgm:cxn modelId="{B37AC3CE-3C43-4E5E-92D1-233099E189A4}" type="presOf" srcId="{CDF05144-0C51-4307-A8E3-6C51FB6D6146}" destId="{2E5398C2-C74B-48C2-B9BC-025FC851697D}" srcOrd="0" destOrd="0" presId="urn:microsoft.com/office/officeart/2005/8/layout/vList4"/>
    <dgm:cxn modelId="{BAA93385-2637-41E9-BDC9-5606B5771C65}" type="presOf" srcId="{FF6E4018-5C39-4AE6-8E70-0EE0DEC284ED}" destId="{244F5447-9014-4B54-98A9-F1CB8E4651FF}" srcOrd="1" destOrd="0" presId="urn:microsoft.com/office/officeart/2005/8/layout/vList4"/>
    <dgm:cxn modelId="{5DFF81EA-C814-4724-AD06-2BD7BA36CAB5}" type="presOf" srcId="{C921B56B-8CF6-410B-B03E-A6B3CDF8F4A7}" destId="{F0E1F093-2855-457C-B3BA-2C3D84E30D18}" srcOrd="1" destOrd="0" presId="urn:microsoft.com/office/officeart/2005/8/layout/vList4"/>
    <dgm:cxn modelId="{412FEF4E-DE6F-40C4-8B92-A49F5260C01A}" type="presOf" srcId="{8191AA7A-D0C6-4A12-AE51-5325210941C4}" destId="{244F5447-9014-4B54-98A9-F1CB8E4651FF}" srcOrd="1" destOrd="1" presId="urn:microsoft.com/office/officeart/2005/8/layout/vList4"/>
    <dgm:cxn modelId="{D67CEA58-E89C-4046-9B45-82245439698B}" type="presParOf" srcId="{2E5398C2-C74B-48C2-B9BC-025FC851697D}" destId="{C20E8304-11CF-4B2A-ABD7-25B2801B25F6}" srcOrd="0" destOrd="0" presId="urn:microsoft.com/office/officeart/2005/8/layout/vList4"/>
    <dgm:cxn modelId="{15CCDE27-6502-4BB5-BC5A-180B4CBFED3F}" type="presParOf" srcId="{C20E8304-11CF-4B2A-ABD7-25B2801B25F6}" destId="{21759976-4296-4EF6-9C45-1A16252CDE1D}" srcOrd="0" destOrd="0" presId="urn:microsoft.com/office/officeart/2005/8/layout/vList4"/>
    <dgm:cxn modelId="{BB62B2CB-C2F0-4A80-9744-0B36DD46DB03}" type="presParOf" srcId="{C20E8304-11CF-4B2A-ABD7-25B2801B25F6}" destId="{A2DA014F-9662-4D4C-B02C-154B0848FD9F}" srcOrd="1" destOrd="0" presId="urn:microsoft.com/office/officeart/2005/8/layout/vList4"/>
    <dgm:cxn modelId="{599E1940-5359-4F08-94AF-4C9A71FFDF16}" type="presParOf" srcId="{C20E8304-11CF-4B2A-ABD7-25B2801B25F6}" destId="{EFBC787F-54BF-4B6A-A53C-643B3ACFA804}" srcOrd="2" destOrd="0" presId="urn:microsoft.com/office/officeart/2005/8/layout/vList4"/>
    <dgm:cxn modelId="{FC67F99B-EB7D-42D3-9FFC-3FA9BFC4C3C0}" type="presParOf" srcId="{2E5398C2-C74B-48C2-B9BC-025FC851697D}" destId="{02A53865-119D-46FE-AAF5-F3B89F4BCB80}" srcOrd="1" destOrd="0" presId="urn:microsoft.com/office/officeart/2005/8/layout/vList4"/>
    <dgm:cxn modelId="{F2D7C02B-0509-4391-97EC-05B8160B8128}" type="presParOf" srcId="{2E5398C2-C74B-48C2-B9BC-025FC851697D}" destId="{7F920150-3FBA-45D5-89FB-BB23C5D53A2F}" srcOrd="2" destOrd="0" presId="urn:microsoft.com/office/officeart/2005/8/layout/vList4"/>
    <dgm:cxn modelId="{8A3AE710-6903-4467-B9D7-E8974C75BF9D}" type="presParOf" srcId="{7F920150-3FBA-45D5-89FB-BB23C5D53A2F}" destId="{81DB9B41-9BAA-4D0B-B13E-B6D1C6F8C08E}" srcOrd="0" destOrd="0" presId="urn:microsoft.com/office/officeart/2005/8/layout/vList4"/>
    <dgm:cxn modelId="{DA58F8DD-C041-4D18-832A-72AEF0E04835}" type="presParOf" srcId="{7F920150-3FBA-45D5-89FB-BB23C5D53A2F}" destId="{BCD58D6B-2113-440B-8DC2-0721EF8B54EC}" srcOrd="1" destOrd="0" presId="urn:microsoft.com/office/officeart/2005/8/layout/vList4"/>
    <dgm:cxn modelId="{08AEC762-DADB-4CB2-8A44-67D12B84DB83}" type="presParOf" srcId="{7F920150-3FBA-45D5-89FB-BB23C5D53A2F}" destId="{244F5447-9014-4B54-98A9-F1CB8E4651FF}" srcOrd="2" destOrd="0" presId="urn:microsoft.com/office/officeart/2005/8/layout/vList4"/>
    <dgm:cxn modelId="{F90302EC-5B7D-4B0D-ACA5-FC0A0C0183FA}" type="presParOf" srcId="{2E5398C2-C74B-48C2-B9BC-025FC851697D}" destId="{68979AC0-08E2-493F-8321-8AECCE908A21}" srcOrd="3" destOrd="0" presId="urn:microsoft.com/office/officeart/2005/8/layout/vList4"/>
    <dgm:cxn modelId="{1B45F47D-602C-4D79-AC87-E512BF5F1871}" type="presParOf" srcId="{2E5398C2-C74B-48C2-B9BC-025FC851697D}" destId="{52BA1B30-0FC5-4BEB-B52B-2EF08B4FFAA4}" srcOrd="4" destOrd="0" presId="urn:microsoft.com/office/officeart/2005/8/layout/vList4"/>
    <dgm:cxn modelId="{5F1AF7E8-C7C8-4323-A050-6A959F0762FC}" type="presParOf" srcId="{52BA1B30-0FC5-4BEB-B52B-2EF08B4FFAA4}" destId="{3F135EA6-068F-4EE6-9132-B16D10AB1124}" srcOrd="0" destOrd="0" presId="urn:microsoft.com/office/officeart/2005/8/layout/vList4"/>
    <dgm:cxn modelId="{FB060D8D-4C0E-4AF1-9081-04417E9BF836}" type="presParOf" srcId="{52BA1B30-0FC5-4BEB-B52B-2EF08B4FFAA4}" destId="{DDA96AF7-A023-43AD-B0BA-AC0F4FF36BAB}" srcOrd="1" destOrd="0" presId="urn:microsoft.com/office/officeart/2005/8/layout/vList4"/>
    <dgm:cxn modelId="{A9DA8D57-A3A2-47CD-8EFF-9FED28BAF1C1}" type="presParOf" srcId="{52BA1B30-0FC5-4BEB-B52B-2EF08B4FFAA4}" destId="{F0E1F093-2855-457C-B3BA-2C3D84E30D1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3D44A0-FDCF-4F7A-8674-E8919E59BC6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A98417-DE57-4B84-A914-91A87DB26FF8}">
      <dgm:prSet phldrT="[Texto]" custT="1"/>
      <dgm:spPr/>
      <dgm:t>
        <a:bodyPr/>
        <a:lstStyle/>
        <a:p>
          <a:r>
            <a:rPr lang="pt-BR" sz="2400" dirty="0" smtClean="0"/>
            <a:t>AVALIAÇÃO</a:t>
          </a:r>
          <a:endParaRPr lang="pt-BR" sz="2400" dirty="0"/>
        </a:p>
      </dgm:t>
    </dgm:pt>
    <dgm:pt modelId="{1FF09405-315B-4207-BA85-2E42129EA29A}" type="parTrans" cxnId="{E5219125-D9A7-4729-8033-F3C8D614709E}">
      <dgm:prSet/>
      <dgm:spPr/>
      <dgm:t>
        <a:bodyPr/>
        <a:lstStyle/>
        <a:p>
          <a:endParaRPr lang="pt-BR"/>
        </a:p>
      </dgm:t>
    </dgm:pt>
    <dgm:pt modelId="{2B0FB932-97C7-4436-88FD-5C127C7B00B5}" type="sibTrans" cxnId="{E5219125-D9A7-4729-8033-F3C8D614709E}">
      <dgm:prSet/>
      <dgm:spPr/>
      <dgm:t>
        <a:bodyPr/>
        <a:lstStyle/>
        <a:p>
          <a:endParaRPr lang="pt-BR"/>
        </a:p>
      </dgm:t>
    </dgm:pt>
    <dgm:pt modelId="{0AEE1428-D464-467D-A523-0B9C593EDA0D}">
      <dgm:prSet phldrT="[Texto]" custT="1"/>
      <dgm:spPr/>
      <dgm:t>
        <a:bodyPr/>
        <a:lstStyle/>
        <a:p>
          <a:r>
            <a:rPr lang="pt-BR" sz="2400" dirty="0" smtClean="0"/>
            <a:t>PLANEJAMENTO</a:t>
          </a:r>
          <a:endParaRPr lang="pt-BR" sz="2400" dirty="0"/>
        </a:p>
      </dgm:t>
    </dgm:pt>
    <dgm:pt modelId="{F311C3D5-AEE7-47E4-9CE6-A409ADEACEC5}" type="parTrans" cxnId="{130C498A-010C-4F23-B5B5-5268EA4605F3}">
      <dgm:prSet/>
      <dgm:spPr/>
      <dgm:t>
        <a:bodyPr/>
        <a:lstStyle/>
        <a:p>
          <a:endParaRPr lang="pt-BR"/>
        </a:p>
      </dgm:t>
    </dgm:pt>
    <dgm:pt modelId="{A13AA85B-B401-4460-8BF5-C9B073811189}" type="sibTrans" cxnId="{130C498A-010C-4F23-B5B5-5268EA4605F3}">
      <dgm:prSet/>
      <dgm:spPr/>
      <dgm:t>
        <a:bodyPr/>
        <a:lstStyle/>
        <a:p>
          <a:endParaRPr lang="pt-BR"/>
        </a:p>
      </dgm:t>
    </dgm:pt>
    <dgm:pt modelId="{B1D739D1-2DF3-4748-9DB3-A3E25CD4B114}">
      <dgm:prSet phldrT="[Texto]" custT="1"/>
      <dgm:spPr/>
      <dgm:t>
        <a:bodyPr/>
        <a:lstStyle/>
        <a:p>
          <a:r>
            <a:rPr lang="pt-BR" sz="2000" dirty="0" smtClean="0"/>
            <a:t>CONHECIMENTO</a:t>
          </a:r>
          <a:endParaRPr lang="pt-BR" sz="2000" dirty="0"/>
        </a:p>
      </dgm:t>
    </dgm:pt>
    <dgm:pt modelId="{6FF670F8-763B-42B1-80EF-713E79A2973B}" type="parTrans" cxnId="{3A70D6F2-EDAE-470D-B31F-F0FF08E76D25}">
      <dgm:prSet/>
      <dgm:spPr/>
      <dgm:t>
        <a:bodyPr/>
        <a:lstStyle/>
        <a:p>
          <a:endParaRPr lang="pt-BR"/>
        </a:p>
      </dgm:t>
    </dgm:pt>
    <dgm:pt modelId="{1158DE32-D21D-4EA5-B77D-AFAB3C362EE1}" type="sibTrans" cxnId="{3A70D6F2-EDAE-470D-B31F-F0FF08E76D25}">
      <dgm:prSet/>
      <dgm:spPr/>
      <dgm:t>
        <a:bodyPr/>
        <a:lstStyle/>
        <a:p>
          <a:endParaRPr lang="pt-BR"/>
        </a:p>
      </dgm:t>
    </dgm:pt>
    <dgm:pt modelId="{55D84AA4-EE8E-4C71-B27D-64925A540470}">
      <dgm:prSet phldrT="[Texto]" custT="1"/>
      <dgm:spPr/>
      <dgm:t>
        <a:bodyPr/>
        <a:lstStyle/>
        <a:p>
          <a:r>
            <a:rPr lang="pt-BR" sz="2400" dirty="0" smtClean="0"/>
            <a:t>INFORMAÇÃO</a:t>
          </a:r>
          <a:endParaRPr lang="pt-BR" sz="2400" dirty="0"/>
        </a:p>
      </dgm:t>
    </dgm:pt>
    <dgm:pt modelId="{B98AEA47-6977-4C1B-B183-6874F6474321}" type="parTrans" cxnId="{A5E8C26D-E22A-4C4D-9FDE-2FAAEC82C1C3}">
      <dgm:prSet/>
      <dgm:spPr/>
      <dgm:t>
        <a:bodyPr/>
        <a:lstStyle/>
        <a:p>
          <a:endParaRPr lang="pt-BR"/>
        </a:p>
      </dgm:t>
    </dgm:pt>
    <dgm:pt modelId="{0BC95E4F-D180-4514-9B9D-5EDB07DB8F98}" type="sibTrans" cxnId="{A5E8C26D-E22A-4C4D-9FDE-2FAAEC82C1C3}">
      <dgm:prSet/>
      <dgm:spPr/>
      <dgm:t>
        <a:bodyPr/>
        <a:lstStyle/>
        <a:p>
          <a:endParaRPr lang="pt-BR"/>
        </a:p>
      </dgm:t>
    </dgm:pt>
    <dgm:pt modelId="{01834439-D7F0-4B06-B0F1-AE5C9848C991}">
      <dgm:prSet phldrT="[Texto]" custT="1"/>
      <dgm:spPr/>
      <dgm:t>
        <a:bodyPr/>
        <a:lstStyle/>
        <a:p>
          <a:r>
            <a:rPr lang="pt-BR" sz="2000" dirty="0" smtClean="0"/>
            <a:t>PROFISSIONALIZAÇÃO</a:t>
          </a:r>
          <a:endParaRPr lang="pt-BR" sz="2000" dirty="0"/>
        </a:p>
      </dgm:t>
    </dgm:pt>
    <dgm:pt modelId="{AE73F999-B6C6-4474-9F6C-64C6C4FDE40E}" type="parTrans" cxnId="{F6A7A82A-4319-413C-AD42-92D56BB54664}">
      <dgm:prSet/>
      <dgm:spPr/>
      <dgm:t>
        <a:bodyPr/>
        <a:lstStyle/>
        <a:p>
          <a:endParaRPr lang="pt-BR"/>
        </a:p>
      </dgm:t>
    </dgm:pt>
    <dgm:pt modelId="{72ABEAA7-3AE1-4FA8-A2BB-E67595531FC6}" type="sibTrans" cxnId="{F6A7A82A-4319-413C-AD42-92D56BB54664}">
      <dgm:prSet/>
      <dgm:spPr/>
      <dgm:t>
        <a:bodyPr/>
        <a:lstStyle/>
        <a:p>
          <a:endParaRPr lang="pt-BR"/>
        </a:p>
      </dgm:t>
    </dgm:pt>
    <dgm:pt modelId="{4F1DFC09-0631-4130-96DC-6AC5D32DACB0}" type="pres">
      <dgm:prSet presAssocID="{4C3D44A0-FDCF-4F7A-8674-E8919E59BC6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CF5787B-F814-4847-918D-FBD7C7135F82}" type="pres">
      <dgm:prSet presAssocID="{BDA98417-DE57-4B84-A914-91A87DB26FF8}" presName="dummy" presStyleCnt="0"/>
      <dgm:spPr/>
    </dgm:pt>
    <dgm:pt modelId="{7097E95B-81DF-4537-B9E9-CD131DB592EA}" type="pres">
      <dgm:prSet presAssocID="{BDA98417-DE57-4B84-A914-91A87DB26FF8}" presName="node" presStyleLbl="revTx" presStyleIdx="0" presStyleCnt="5" custScaleX="1796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70AB9A-B2C6-4522-B853-E53C98E9BD98}" type="pres">
      <dgm:prSet presAssocID="{2B0FB932-97C7-4436-88FD-5C127C7B00B5}" presName="sibTrans" presStyleLbl="node1" presStyleIdx="0" presStyleCnt="5"/>
      <dgm:spPr/>
      <dgm:t>
        <a:bodyPr/>
        <a:lstStyle/>
        <a:p>
          <a:endParaRPr lang="pt-BR"/>
        </a:p>
      </dgm:t>
    </dgm:pt>
    <dgm:pt modelId="{8158DE45-4098-453F-A4D6-B80F4839E3CB}" type="pres">
      <dgm:prSet presAssocID="{0AEE1428-D464-467D-A523-0B9C593EDA0D}" presName="dummy" presStyleCnt="0"/>
      <dgm:spPr/>
    </dgm:pt>
    <dgm:pt modelId="{DCC6ED90-7287-4784-B272-5331F0E064EA}" type="pres">
      <dgm:prSet presAssocID="{0AEE1428-D464-467D-A523-0B9C593EDA0D}" presName="node" presStyleLbl="revTx" presStyleIdx="1" presStyleCnt="5" custScaleX="20287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75EA0E-2696-40E4-A15D-4022102E6C17}" type="pres">
      <dgm:prSet presAssocID="{A13AA85B-B401-4460-8BF5-C9B073811189}" presName="sibTrans" presStyleLbl="node1" presStyleIdx="1" presStyleCnt="5" custLinFactNeighborX="11858" custLinFactNeighborY="-527"/>
      <dgm:spPr/>
      <dgm:t>
        <a:bodyPr/>
        <a:lstStyle/>
        <a:p>
          <a:endParaRPr lang="pt-BR"/>
        </a:p>
      </dgm:t>
    </dgm:pt>
    <dgm:pt modelId="{A8A07CDF-AC3C-4538-B2F4-1C9226A29565}" type="pres">
      <dgm:prSet presAssocID="{B1D739D1-2DF3-4748-9DB3-A3E25CD4B114}" presName="dummy" presStyleCnt="0"/>
      <dgm:spPr/>
    </dgm:pt>
    <dgm:pt modelId="{2B53212D-AEFD-42E5-B6F6-6E2BFEA771C5}" type="pres">
      <dgm:prSet presAssocID="{B1D739D1-2DF3-4748-9DB3-A3E25CD4B114}" presName="node" presStyleLbl="revTx" presStyleIdx="2" presStyleCnt="5" custScaleX="1663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0354EF-5D2F-49E2-9FFB-19233D70E871}" type="pres">
      <dgm:prSet presAssocID="{1158DE32-D21D-4EA5-B77D-AFAB3C362EE1}" presName="sibTrans" presStyleLbl="node1" presStyleIdx="2" presStyleCnt="5" custLinFactNeighborX="-12386" custLinFactNeighborY="527"/>
      <dgm:spPr/>
      <dgm:t>
        <a:bodyPr/>
        <a:lstStyle/>
        <a:p>
          <a:endParaRPr lang="pt-BR"/>
        </a:p>
      </dgm:t>
    </dgm:pt>
    <dgm:pt modelId="{FF9E8D67-BF47-4D5F-B7EF-CCE031C0CA37}" type="pres">
      <dgm:prSet presAssocID="{55D84AA4-EE8E-4C71-B27D-64925A540470}" presName="dummy" presStyleCnt="0"/>
      <dgm:spPr/>
    </dgm:pt>
    <dgm:pt modelId="{3AAA5DBF-2E7A-4DD2-8975-5D50A5AC2A99}" type="pres">
      <dgm:prSet presAssocID="{55D84AA4-EE8E-4C71-B27D-64925A540470}" presName="node" presStyleLbl="revTx" presStyleIdx="3" presStyleCnt="5" custScaleX="18774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648A58-2879-45C8-A81C-EF954AE70C1B}" type="pres">
      <dgm:prSet presAssocID="{0BC95E4F-D180-4514-9B9D-5EDB07DB8F98}" presName="sibTrans" presStyleLbl="node1" presStyleIdx="3" presStyleCnt="5" custLinFactNeighborX="-5007" custLinFactNeighborY="2203"/>
      <dgm:spPr/>
      <dgm:t>
        <a:bodyPr/>
        <a:lstStyle/>
        <a:p>
          <a:endParaRPr lang="pt-BR"/>
        </a:p>
      </dgm:t>
    </dgm:pt>
    <dgm:pt modelId="{989EDB6D-C576-4372-9955-AAA9F2037255}" type="pres">
      <dgm:prSet presAssocID="{01834439-D7F0-4B06-B0F1-AE5C9848C991}" presName="dummy" presStyleCnt="0"/>
      <dgm:spPr/>
    </dgm:pt>
    <dgm:pt modelId="{738169B6-629B-4F1E-B2D9-F09AA7F79AC2}" type="pres">
      <dgm:prSet presAssocID="{01834439-D7F0-4B06-B0F1-AE5C9848C991}" presName="node" presStyleLbl="revTx" presStyleIdx="4" presStyleCnt="5" custScaleX="256943" custRadScaleRad="155307" custRadScaleInc="-920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24CB82-826A-45DC-BC58-6D98A56CDBA1}" type="pres">
      <dgm:prSet presAssocID="{72ABEAA7-3AE1-4FA8-A2BB-E67595531FC6}" presName="sibTrans" presStyleLbl="node1" presStyleIdx="4" presStyleCnt="5" custLinFactNeighborX="7379" custLinFactNeighborY="3702"/>
      <dgm:spPr/>
      <dgm:t>
        <a:bodyPr/>
        <a:lstStyle/>
        <a:p>
          <a:endParaRPr lang="pt-BR"/>
        </a:p>
      </dgm:t>
    </dgm:pt>
  </dgm:ptLst>
  <dgm:cxnLst>
    <dgm:cxn modelId="{97BC3860-75C9-40F8-881A-798A86E431F0}" type="presOf" srcId="{72ABEAA7-3AE1-4FA8-A2BB-E67595531FC6}" destId="{4D24CB82-826A-45DC-BC58-6D98A56CDBA1}" srcOrd="0" destOrd="0" presId="urn:microsoft.com/office/officeart/2005/8/layout/cycle1"/>
    <dgm:cxn modelId="{22FE2038-74DE-43B5-8EAA-9DA64FADD254}" type="presOf" srcId="{55D84AA4-EE8E-4C71-B27D-64925A540470}" destId="{3AAA5DBF-2E7A-4DD2-8975-5D50A5AC2A99}" srcOrd="0" destOrd="0" presId="urn:microsoft.com/office/officeart/2005/8/layout/cycle1"/>
    <dgm:cxn modelId="{EC9B3489-848A-4C34-98F4-C04131B58A73}" type="presOf" srcId="{0BC95E4F-D180-4514-9B9D-5EDB07DB8F98}" destId="{76648A58-2879-45C8-A81C-EF954AE70C1B}" srcOrd="0" destOrd="0" presId="urn:microsoft.com/office/officeart/2005/8/layout/cycle1"/>
    <dgm:cxn modelId="{3A70D6F2-EDAE-470D-B31F-F0FF08E76D25}" srcId="{4C3D44A0-FDCF-4F7A-8674-E8919E59BC6A}" destId="{B1D739D1-2DF3-4748-9DB3-A3E25CD4B114}" srcOrd="2" destOrd="0" parTransId="{6FF670F8-763B-42B1-80EF-713E79A2973B}" sibTransId="{1158DE32-D21D-4EA5-B77D-AFAB3C362EE1}"/>
    <dgm:cxn modelId="{4A508B2F-1B3C-4D08-9E4D-E2504E1346D1}" type="presOf" srcId="{A13AA85B-B401-4460-8BF5-C9B073811189}" destId="{EC75EA0E-2696-40E4-A15D-4022102E6C17}" srcOrd="0" destOrd="0" presId="urn:microsoft.com/office/officeart/2005/8/layout/cycle1"/>
    <dgm:cxn modelId="{A5E8C26D-E22A-4C4D-9FDE-2FAAEC82C1C3}" srcId="{4C3D44A0-FDCF-4F7A-8674-E8919E59BC6A}" destId="{55D84AA4-EE8E-4C71-B27D-64925A540470}" srcOrd="3" destOrd="0" parTransId="{B98AEA47-6977-4C1B-B183-6874F6474321}" sibTransId="{0BC95E4F-D180-4514-9B9D-5EDB07DB8F98}"/>
    <dgm:cxn modelId="{130C498A-010C-4F23-B5B5-5268EA4605F3}" srcId="{4C3D44A0-FDCF-4F7A-8674-E8919E59BC6A}" destId="{0AEE1428-D464-467D-A523-0B9C593EDA0D}" srcOrd="1" destOrd="0" parTransId="{F311C3D5-AEE7-47E4-9CE6-A409ADEACEC5}" sibTransId="{A13AA85B-B401-4460-8BF5-C9B073811189}"/>
    <dgm:cxn modelId="{F766BA19-6BD3-4039-9AD8-E98456DEF940}" type="presOf" srcId="{4C3D44A0-FDCF-4F7A-8674-E8919E59BC6A}" destId="{4F1DFC09-0631-4130-96DC-6AC5D32DACB0}" srcOrd="0" destOrd="0" presId="urn:microsoft.com/office/officeart/2005/8/layout/cycle1"/>
    <dgm:cxn modelId="{E2CD0EDF-52B8-45CB-8D39-80F05F444FB9}" type="presOf" srcId="{01834439-D7F0-4B06-B0F1-AE5C9848C991}" destId="{738169B6-629B-4F1E-B2D9-F09AA7F79AC2}" srcOrd="0" destOrd="0" presId="urn:microsoft.com/office/officeart/2005/8/layout/cycle1"/>
    <dgm:cxn modelId="{C9A918E7-DE35-4EC6-9488-36E18D861265}" type="presOf" srcId="{B1D739D1-2DF3-4748-9DB3-A3E25CD4B114}" destId="{2B53212D-AEFD-42E5-B6F6-6E2BFEA771C5}" srcOrd="0" destOrd="0" presId="urn:microsoft.com/office/officeart/2005/8/layout/cycle1"/>
    <dgm:cxn modelId="{E5219125-D9A7-4729-8033-F3C8D614709E}" srcId="{4C3D44A0-FDCF-4F7A-8674-E8919E59BC6A}" destId="{BDA98417-DE57-4B84-A914-91A87DB26FF8}" srcOrd="0" destOrd="0" parTransId="{1FF09405-315B-4207-BA85-2E42129EA29A}" sibTransId="{2B0FB932-97C7-4436-88FD-5C127C7B00B5}"/>
    <dgm:cxn modelId="{A286A992-6716-47FC-B338-7F7FBCAC6772}" type="presOf" srcId="{BDA98417-DE57-4B84-A914-91A87DB26FF8}" destId="{7097E95B-81DF-4537-B9E9-CD131DB592EA}" srcOrd="0" destOrd="0" presId="urn:microsoft.com/office/officeart/2005/8/layout/cycle1"/>
    <dgm:cxn modelId="{F6A7A82A-4319-413C-AD42-92D56BB54664}" srcId="{4C3D44A0-FDCF-4F7A-8674-E8919E59BC6A}" destId="{01834439-D7F0-4B06-B0F1-AE5C9848C991}" srcOrd="4" destOrd="0" parTransId="{AE73F999-B6C6-4474-9F6C-64C6C4FDE40E}" sibTransId="{72ABEAA7-3AE1-4FA8-A2BB-E67595531FC6}"/>
    <dgm:cxn modelId="{ED32E328-CA3A-4A98-A418-5E6AB91FD376}" type="presOf" srcId="{2B0FB932-97C7-4436-88FD-5C127C7B00B5}" destId="{9C70AB9A-B2C6-4522-B853-E53C98E9BD98}" srcOrd="0" destOrd="0" presId="urn:microsoft.com/office/officeart/2005/8/layout/cycle1"/>
    <dgm:cxn modelId="{8254A179-146A-4F1B-84AB-AD29D4B6699E}" type="presOf" srcId="{0AEE1428-D464-467D-A523-0B9C593EDA0D}" destId="{DCC6ED90-7287-4784-B272-5331F0E064EA}" srcOrd="0" destOrd="0" presId="urn:microsoft.com/office/officeart/2005/8/layout/cycle1"/>
    <dgm:cxn modelId="{C5F74C07-363F-464F-97E4-96088B21219F}" type="presOf" srcId="{1158DE32-D21D-4EA5-B77D-AFAB3C362EE1}" destId="{400354EF-5D2F-49E2-9FFB-19233D70E871}" srcOrd="0" destOrd="0" presId="urn:microsoft.com/office/officeart/2005/8/layout/cycle1"/>
    <dgm:cxn modelId="{BA3E45EE-FDF8-4D2E-A8CB-C548BDE3B578}" type="presParOf" srcId="{4F1DFC09-0631-4130-96DC-6AC5D32DACB0}" destId="{5CF5787B-F814-4847-918D-FBD7C7135F82}" srcOrd="0" destOrd="0" presId="urn:microsoft.com/office/officeart/2005/8/layout/cycle1"/>
    <dgm:cxn modelId="{97B80A51-9D98-4FD0-AFA7-0EC741011CCA}" type="presParOf" srcId="{4F1DFC09-0631-4130-96DC-6AC5D32DACB0}" destId="{7097E95B-81DF-4537-B9E9-CD131DB592EA}" srcOrd="1" destOrd="0" presId="urn:microsoft.com/office/officeart/2005/8/layout/cycle1"/>
    <dgm:cxn modelId="{C8A823DA-B198-4D6C-97F5-B3863FFDBECF}" type="presParOf" srcId="{4F1DFC09-0631-4130-96DC-6AC5D32DACB0}" destId="{9C70AB9A-B2C6-4522-B853-E53C98E9BD98}" srcOrd="2" destOrd="0" presId="urn:microsoft.com/office/officeart/2005/8/layout/cycle1"/>
    <dgm:cxn modelId="{BEC55DFE-5B28-4D23-B9A8-77C918E9F3A6}" type="presParOf" srcId="{4F1DFC09-0631-4130-96DC-6AC5D32DACB0}" destId="{8158DE45-4098-453F-A4D6-B80F4839E3CB}" srcOrd="3" destOrd="0" presId="urn:microsoft.com/office/officeart/2005/8/layout/cycle1"/>
    <dgm:cxn modelId="{1F025E36-D6BD-48A6-A861-207ABABB2E80}" type="presParOf" srcId="{4F1DFC09-0631-4130-96DC-6AC5D32DACB0}" destId="{DCC6ED90-7287-4784-B272-5331F0E064EA}" srcOrd="4" destOrd="0" presId="urn:microsoft.com/office/officeart/2005/8/layout/cycle1"/>
    <dgm:cxn modelId="{7F71EBF3-12F3-480A-A63F-33031AB9F464}" type="presParOf" srcId="{4F1DFC09-0631-4130-96DC-6AC5D32DACB0}" destId="{EC75EA0E-2696-40E4-A15D-4022102E6C17}" srcOrd="5" destOrd="0" presId="urn:microsoft.com/office/officeart/2005/8/layout/cycle1"/>
    <dgm:cxn modelId="{E3311194-7D62-4C56-845C-D3A4CFDBF783}" type="presParOf" srcId="{4F1DFC09-0631-4130-96DC-6AC5D32DACB0}" destId="{A8A07CDF-AC3C-4538-B2F4-1C9226A29565}" srcOrd="6" destOrd="0" presId="urn:microsoft.com/office/officeart/2005/8/layout/cycle1"/>
    <dgm:cxn modelId="{CEDBDF21-7122-4B3B-A131-EFEB3F29F783}" type="presParOf" srcId="{4F1DFC09-0631-4130-96DC-6AC5D32DACB0}" destId="{2B53212D-AEFD-42E5-B6F6-6E2BFEA771C5}" srcOrd="7" destOrd="0" presId="urn:microsoft.com/office/officeart/2005/8/layout/cycle1"/>
    <dgm:cxn modelId="{81895EE6-0BD3-49A5-A324-405CB4D6BB57}" type="presParOf" srcId="{4F1DFC09-0631-4130-96DC-6AC5D32DACB0}" destId="{400354EF-5D2F-49E2-9FFB-19233D70E871}" srcOrd="8" destOrd="0" presId="urn:microsoft.com/office/officeart/2005/8/layout/cycle1"/>
    <dgm:cxn modelId="{9012344A-480B-4D21-949E-8A1CA1E9D1BA}" type="presParOf" srcId="{4F1DFC09-0631-4130-96DC-6AC5D32DACB0}" destId="{FF9E8D67-BF47-4D5F-B7EF-CCE031C0CA37}" srcOrd="9" destOrd="0" presId="urn:microsoft.com/office/officeart/2005/8/layout/cycle1"/>
    <dgm:cxn modelId="{9986C2C1-4329-41F3-B52D-FACB6DA3C959}" type="presParOf" srcId="{4F1DFC09-0631-4130-96DC-6AC5D32DACB0}" destId="{3AAA5DBF-2E7A-4DD2-8975-5D50A5AC2A99}" srcOrd="10" destOrd="0" presId="urn:microsoft.com/office/officeart/2005/8/layout/cycle1"/>
    <dgm:cxn modelId="{B9EAF3FC-34C0-4482-BDA3-E1BDB17C55BD}" type="presParOf" srcId="{4F1DFC09-0631-4130-96DC-6AC5D32DACB0}" destId="{76648A58-2879-45C8-A81C-EF954AE70C1B}" srcOrd="11" destOrd="0" presId="urn:microsoft.com/office/officeart/2005/8/layout/cycle1"/>
    <dgm:cxn modelId="{5D41F1E5-91AE-4C67-8815-87D2F83EC925}" type="presParOf" srcId="{4F1DFC09-0631-4130-96DC-6AC5D32DACB0}" destId="{989EDB6D-C576-4372-9955-AAA9F2037255}" srcOrd="12" destOrd="0" presId="urn:microsoft.com/office/officeart/2005/8/layout/cycle1"/>
    <dgm:cxn modelId="{86BCC130-1D42-40AE-B7C5-0D9783CEE7E6}" type="presParOf" srcId="{4F1DFC09-0631-4130-96DC-6AC5D32DACB0}" destId="{738169B6-629B-4F1E-B2D9-F09AA7F79AC2}" srcOrd="13" destOrd="0" presId="urn:microsoft.com/office/officeart/2005/8/layout/cycle1"/>
    <dgm:cxn modelId="{55F1A837-0AF2-4DE3-A00C-D170FC9977F5}" type="presParOf" srcId="{4F1DFC09-0631-4130-96DC-6AC5D32DACB0}" destId="{4D24CB82-826A-45DC-BC58-6D98A56CDBA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08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40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0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25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25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650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50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35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92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97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C47BF01-9699-4FDC-A8FB-B5762545011D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1CFA98-B1D9-419E-B048-4EBE4369A5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15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mi.inhumas.go@gmail.com" TargetMode="External"/><Relationship Id="rId2" Type="http://schemas.openxmlformats.org/officeDocument/2006/relationships/hyperlink" Target="mailto:citabalestra@Hotmail.com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65480" y="-168148"/>
            <a:ext cx="10058400" cy="356616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ENCONTRO REGIONALIZADO DE </a:t>
            </a:r>
            <a:r>
              <a:rPr lang="pt-BR" dirty="0" err="1" smtClean="0"/>
              <a:t>ILPIs</a:t>
            </a:r>
            <a:r>
              <a:rPr lang="pt-BR" dirty="0" smtClean="0"/>
              <a:t>  </a:t>
            </a:r>
            <a:br>
              <a:rPr lang="pt-BR" dirty="0" smtClean="0"/>
            </a:br>
            <a:r>
              <a:rPr lang="pt-BR" sz="4400" b="1" dirty="0" smtClean="0"/>
              <a:t>MORRINHOS-Abril/2018</a:t>
            </a:r>
            <a:endParaRPr lang="pt-BR" sz="4400" b="1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097280" y="3970528"/>
            <a:ext cx="10058400" cy="1143000"/>
          </a:xfrm>
        </p:spPr>
        <p:txBody>
          <a:bodyPr>
            <a:noAutofit/>
          </a:bodyPr>
          <a:lstStyle/>
          <a:p>
            <a:r>
              <a:rPr lang="pt-BR" sz="2000" dirty="0" smtClean="0"/>
              <a:t>CARMENCITA BALESTRA - PRESIDENTE CMI- INHUMAS/RENADI -GO</a:t>
            </a:r>
          </a:p>
          <a:p>
            <a:r>
              <a:rPr lang="pt-BR" sz="2000" dirty="0" smtClean="0"/>
              <a:t>CONTATO: 62/985185976</a:t>
            </a:r>
          </a:p>
          <a:p>
            <a:r>
              <a:rPr lang="pt-BR" sz="2000" cap="none" dirty="0" smtClean="0">
                <a:hlinkClick r:id="rId2"/>
              </a:rPr>
              <a:t>citabalestra@hotmail.com</a:t>
            </a:r>
            <a:endParaRPr lang="pt-BR" sz="2000" dirty="0" smtClean="0"/>
          </a:p>
          <a:p>
            <a:r>
              <a:rPr lang="pt-BR" sz="2000" cap="none" dirty="0" smtClean="0">
                <a:hlinkClick r:id="rId3"/>
              </a:rPr>
              <a:t>cmi.inhumas.go@gmail.com</a:t>
            </a:r>
            <a:endParaRPr lang="pt-BR" sz="2000" cap="none" dirty="0" smtClean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489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1704975" algn="l"/>
              </a:tabLst>
            </a:pPr>
            <a:r>
              <a:rPr lang="pt-BR" dirty="0" smtClean="0">
                <a:effectLst/>
                <a:highlight>
                  <a:srgbClr val="FFFF00"/>
                </a:highlight>
              </a:rPr>
              <a:t/>
            </a:r>
            <a:br>
              <a:rPr lang="pt-BR" dirty="0" smtClean="0">
                <a:effectLst/>
                <a:highlight>
                  <a:srgbClr val="FFFF00"/>
                </a:highlight>
              </a:rPr>
            </a:br>
            <a:r>
              <a:rPr lang="pt-BR" dirty="0">
                <a:highlight>
                  <a:srgbClr val="FFFF00"/>
                </a:highlight>
              </a:rPr>
              <a:t/>
            </a:r>
            <a:br>
              <a:rPr lang="pt-BR" dirty="0">
                <a:highlight>
                  <a:srgbClr val="FFFF00"/>
                </a:highlight>
              </a:rPr>
            </a:br>
            <a:r>
              <a:rPr lang="pt-BR" dirty="0" smtClean="0">
                <a:highlight>
                  <a:srgbClr val="FFFF00"/>
                </a:highlight>
              </a:rPr>
              <a:t>                 </a:t>
            </a:r>
            <a:r>
              <a:rPr lang="pt-BR" dirty="0" smtClean="0">
                <a:effectLst/>
                <a:highlight>
                  <a:srgbClr val="FFFF00"/>
                </a:highlight>
              </a:rPr>
              <a:t>ATIVIDADES SOCIORECREATIVAS</a:t>
            </a: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 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129260"/>
              </p:ext>
            </p:extLst>
          </p:nvPr>
        </p:nvGraphicFramePr>
        <p:xfrm>
          <a:off x="977900" y="1879600"/>
          <a:ext cx="9385299" cy="2719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83500"/>
                <a:gridCol w="901700"/>
                <a:gridCol w="800099"/>
              </a:tblGrid>
              <a:tr h="273844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SÃO REALIZADAS ATIVIDADES DE:                                 SIM    NÃO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DANÇA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GINASTICA RECREATIVA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JOGOS DE SALÃO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PASSEIOS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OUTROS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358900" y="4787646"/>
            <a:ext cx="74358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b="1" dirty="0" smtClean="0"/>
              <a:t>DESCREVER TODAS AÇÕES DESENVOLVIDAS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587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944410"/>
              </p:ext>
            </p:extLst>
          </p:nvPr>
        </p:nvGraphicFramePr>
        <p:xfrm>
          <a:off x="26505" y="1272210"/>
          <a:ext cx="12191999" cy="7926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7563"/>
                <a:gridCol w="1147218"/>
                <a:gridCol w="1147218"/>
              </a:tblGrid>
              <a:tr h="2217872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5400" dirty="0" smtClean="0">
                          <a:effectLst/>
                        </a:rPr>
                        <a:t>LAVANDERIA E ROUPARIA</a:t>
                      </a:r>
                      <a:endParaRPr lang="pt-BR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   NÃO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278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USO DE MÁQUINAS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278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USO DE SECADORAS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278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PASSAM AS ROUPAS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2847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AS ROUPAS SÃO ORGANIZADAS POR NOME DO </a:t>
                      </a:r>
                      <a:r>
                        <a:rPr lang="pt-BR" sz="3600" dirty="0" smtClean="0">
                          <a:solidFill>
                            <a:schemeClr val="tx1"/>
                          </a:solidFill>
                          <a:effectLst/>
                        </a:rPr>
                        <a:t>USUÁRIO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278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AS INSTITUIÇÃO FAZ COMPRAS DAS ROUPAS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278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SÃO RECEBIDAS </a:t>
                      </a:r>
                      <a:r>
                        <a:rPr lang="pt-BR" sz="3600" dirty="0" smtClean="0">
                          <a:solidFill>
                            <a:schemeClr val="tx1"/>
                          </a:solidFill>
                          <a:effectLst/>
                        </a:rPr>
                        <a:t>DOAÇÕES DE ROUPAS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2847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>
                          <a:solidFill>
                            <a:schemeClr val="tx1"/>
                          </a:solidFill>
                          <a:effectLst/>
                        </a:rPr>
                        <a:t>HÁ UM SETOR DE REPAROS E MANUTEÇÃO DAS ROUPAS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15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ESPAÇO FÍSICO E MOBLIÁRIO DE USO DA PESSOA IDOSA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02075"/>
              </p:ext>
            </p:extLst>
          </p:nvPr>
        </p:nvGraphicFramePr>
        <p:xfrm>
          <a:off x="321970" y="1828801"/>
          <a:ext cx="9813702" cy="3710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7785"/>
                <a:gridCol w="633267"/>
                <a:gridCol w="1702650"/>
              </a:tblGrid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Nº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OBSSERVAÇÃO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NÚMERO DE QUARTOS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NUMERO DE CAMAS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QUANTIDADE DE LENÇOIS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TRAVESSEIROS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COBERTAS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TOALHAS DE BANHO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125448" y="-908636"/>
            <a:ext cx="19396194" cy="1365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85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46125"/>
            <a:ext cx="10515600" cy="1325563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1704975" algn="l"/>
              </a:tabLst>
            </a:pP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CRONOGRAMA DE EXECUÇÃO (META/ETAPA/FASE)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BR" altLang="pt-BR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06651"/>
              </p:ext>
            </p:extLst>
          </p:nvPr>
        </p:nvGraphicFramePr>
        <p:xfrm>
          <a:off x="596900" y="1790698"/>
          <a:ext cx="10756901" cy="46108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285"/>
                <a:gridCol w="3271715"/>
                <a:gridCol w="1437544"/>
                <a:gridCol w="1331056"/>
                <a:gridCol w="1435100"/>
                <a:gridCol w="1600201"/>
              </a:tblGrid>
              <a:tr h="379034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META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ESPECIFICAÇÃO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INDICADOR FÍSICO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>
                          <a:solidFill>
                            <a:schemeClr val="tx1"/>
                          </a:solidFill>
                          <a:effectLst/>
                        </a:rPr>
                        <a:t>DURAÇÃO</a:t>
                      </a:r>
                      <a:endParaRPr lang="pt-B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7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>
                          <a:solidFill>
                            <a:schemeClr val="tx1"/>
                          </a:solidFill>
                          <a:effectLst/>
                        </a:rPr>
                        <a:t>UNID.</a:t>
                      </a:r>
                      <a:endParaRPr lang="pt-B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QUANT.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INICIO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TERMINO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90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REDUZIR O NÚMERO DE LEITOS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 ESPERA-SE QUE NO PRAZO DE 12 MESES O</a:t>
                      </a:r>
                      <a:r>
                        <a:rPr lang="pt-BR" sz="1600" b="1" baseline="0" dirty="0" smtClean="0">
                          <a:effectLst/>
                        </a:rPr>
                        <a:t> NÚMERO DE LEITOS ALCANCE O NÚMERO DE 35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 LEITOS/CAMAS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 35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JULHO/2018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 JULHO 2019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90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ELABORAR </a:t>
                      </a:r>
                      <a:r>
                        <a:rPr lang="pt-BR" sz="1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CONTRATOS DE PRESTAÇÃO DE SERVIÇO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>
                          <a:effectLst/>
                        </a:rPr>
                        <a:t> </a:t>
                      </a:r>
                      <a:r>
                        <a:rPr lang="pt-BR" sz="1600" b="1" dirty="0" smtClean="0">
                          <a:effectLst/>
                        </a:rPr>
                        <a:t>REALIZAR</a:t>
                      </a:r>
                      <a:r>
                        <a:rPr lang="pt-BR" sz="1600" b="1" baseline="0" dirty="0" smtClean="0">
                          <a:effectLst/>
                        </a:rPr>
                        <a:t> EM 50% DOS ASSISTIDOS O CONTRATO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PRESTAÇÃO DE SERVIÇOS ASSINADOS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>
                          <a:effectLst/>
                        </a:rPr>
                        <a:t> </a:t>
                      </a:r>
                      <a:r>
                        <a:rPr lang="pt-BR" sz="1600" b="1" dirty="0" smtClean="0">
                          <a:effectLst/>
                        </a:rPr>
                        <a:t>40 IDOSOS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>
                          <a:effectLst/>
                        </a:rPr>
                        <a:t> </a:t>
                      </a:r>
                      <a:r>
                        <a:rPr lang="pt-BR" sz="1600" b="1" dirty="0" smtClean="0">
                          <a:effectLst/>
                        </a:rPr>
                        <a:t>20 CONTRATOS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AGOSTO/ 2018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AGOSTO/ 2019</a:t>
                      </a:r>
                      <a:r>
                        <a:rPr lang="pt-BR" sz="1600" b="1" dirty="0">
                          <a:effectLst/>
                        </a:rPr>
                        <a:t> 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90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ATIVIDADES OCUPACIONAIS PARA MANUTENÇÃO DA MOBLIDADE E MEMÓRIA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REALIZAR</a:t>
                      </a:r>
                      <a:r>
                        <a:rPr lang="pt-BR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JOGOS DE TABULEIRO, DE MEMÓRIA, BINGO, </a:t>
                      </a:r>
                      <a:r>
                        <a:rPr lang="pt-BR" sz="1600" b="1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 dos idosos com capacidade</a:t>
                      </a:r>
                      <a:r>
                        <a:rPr lang="pt-BR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cognitiva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AGOSTO/ 2018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600" b="1" dirty="0" smtClean="0">
                          <a:effectLst/>
                        </a:rPr>
                        <a:t>AGOSTO/ 2019</a:t>
                      </a:r>
                      <a:r>
                        <a:rPr lang="pt-BR" sz="1600" b="1" dirty="0">
                          <a:effectLst/>
                        </a:rPr>
                        <a:t> 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7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É DIFÍCIL? É IMPOSSÍVEL?</a:t>
            </a:r>
            <a:br>
              <a:rPr lang="pt-BR" dirty="0" smtClean="0"/>
            </a:br>
            <a:r>
              <a:rPr lang="pt-BR" dirty="0" smtClean="0"/>
              <a:t>SERÁ MESMO QUE É IMPOSSÍVEL?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AJUDAR A ELABORAR O QUE FOI EXPOSTO DE FORMA BASTANTE REDUZIDA FAREI ALGUMAS PERGUNTAS...</a:t>
            </a:r>
          </a:p>
          <a:p>
            <a:endParaRPr lang="pt-BR" dirty="0" smtClean="0"/>
          </a:p>
          <a:p>
            <a:r>
              <a:rPr lang="pt-BR" dirty="0" smtClean="0"/>
              <a:t>AS RESPOSTAS POSITIVAS QUE VOCÊS DEREM SÃO AÇÕES REALIZADAS E MERECER SER RELATADAS COMO EXECUTADAS</a:t>
            </a:r>
          </a:p>
          <a:p>
            <a:endParaRPr lang="pt-BR" dirty="0"/>
          </a:p>
          <a:p>
            <a:r>
              <a:rPr lang="pt-BR" dirty="0" smtClean="0"/>
              <a:t>AS RESPOSTAS NEGATIVAS SÃO AS METAS A SEREM ATINGIDAS...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012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RESPONDER...MENTALMENTE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994399"/>
          </a:xfrm>
        </p:spPr>
        <p:txBody>
          <a:bodyPr>
            <a:normAutofit fontScale="47500" lnSpcReduction="20000"/>
          </a:bodyPr>
          <a:lstStyle/>
          <a:p>
            <a:r>
              <a:rPr lang="pt-BR" sz="3600" b="1" dirty="0" smtClean="0"/>
              <a:t>INTERNAMENTE, O A ILPI CONTA COM ............... SALAS DE ATIVIDADES EM GRUPO COMO:</a:t>
            </a:r>
          </a:p>
          <a:p>
            <a:r>
              <a:rPr lang="pt-BR" sz="3600" b="1" dirty="0" smtClean="0"/>
              <a:t> SALÃO DE JOGOS, SALA DE GINÁSTICA E FISIOTERAPIA, SALA DE TELEVISÃO/CINEMA, REFEITÓRIO, SOLARIUM, SALA DE DESCANSO, BANHEIROS INDIVIDUAIS E COLETIVOS, ENTRE OUTROS ESPAÇOS? 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EXISTE UMA ÁREA INTEIRAMENTE DEDICADA AOS IDOSOS COM MAIOR GRAU DE DEPENDÊNCIA. ESTES DEMANDAM MAIOR CUIDADO E PRECISAM DE UM ESPAÇO ADEQUADO ÀS SUAS NECESSIDADES?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EXISTE UMA ÁREA DEDICADA AO SETOR ADMINISTRATIVO E A PRODUÇÃO, ESTOQUES DE ALIMENTOS E PRODUTOS?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A COZINHA EESTÁ INTEIRAMENTE MONTADA PELA INSTITUIÇÃO SEGUINDO OS PADRÕES DA VSANITÁRIA?</a:t>
            </a:r>
          </a:p>
          <a:p>
            <a:r>
              <a:rPr lang="pt-BR" sz="3600" b="1" dirty="0" smtClean="0"/>
              <a:t>O IMÓVEL TAMBÉM CONTA COM ÁREA EXTERNA, COM JARDIM, UMA PEQUENA HORTA E UM ORQUIDÁRIO, QUE SÃO CUIDADOS PELOS PRÓPRIOS IDOSOS?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NÚMERO DE IDOSOS? </a:t>
            </a:r>
            <a:r>
              <a:rPr lang="pt-BR" sz="3600" b="1" dirty="0" err="1" smtClean="0"/>
              <a:t>NºQUARTOS</a:t>
            </a:r>
            <a:r>
              <a:rPr lang="pt-BR" sz="3600" b="1" dirty="0" smtClean="0"/>
              <a:t> ? Nº LEITOS POR QUARTO? NÚMERO DE BANHEIRO COM CHUVEIROS?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NÚMERO DE BANHEIROS SEM CHUVEIROS? LOCAL DE REFEIÇÃO COM Nº DE MESAS? LOCAL DE REFEIÇÃO COM Nº DE CADEIRAS? NÚMERO DE CADEIRAS DE RODAS ? NÚMERO DE ANDADORES ?</a:t>
            </a:r>
          </a:p>
          <a:p>
            <a:endParaRPr lang="pt-BR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86227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RECURSOS HUMANOS </a:t>
            </a:r>
            <a:br>
              <a:rPr lang="pt-BR" dirty="0" smtClean="0"/>
            </a:br>
            <a:r>
              <a:rPr lang="pt-BR" dirty="0" smtClean="0"/>
              <a:t>A ESCOLHA CERTA DOS RECURSOS HUMANOS É CRUCIAL PARA UM BOM ATENDIMENTO PELA ILPI.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2975"/>
          </a:xfrm>
        </p:spPr>
        <p:txBody>
          <a:bodyPr>
            <a:normAutofit fontScale="25000" lnSpcReduction="20000"/>
          </a:bodyPr>
          <a:lstStyle/>
          <a:p>
            <a:r>
              <a:rPr lang="pt-BR" sz="6400" b="1" dirty="0" smtClean="0"/>
              <a:t>OS RECURSOS HUMANOS SÃO QUALIFICADOS? </a:t>
            </a:r>
          </a:p>
          <a:p>
            <a:endParaRPr lang="pt-BR" sz="6400" b="1" dirty="0" smtClean="0"/>
          </a:p>
          <a:p>
            <a:r>
              <a:rPr lang="pt-BR" sz="6400" b="1" dirty="0" smtClean="0"/>
              <a:t>FORAM OFERECIDOS CURSOS SOBRE ATENDIMENTO A PESSOA IDOSA?</a:t>
            </a:r>
          </a:p>
          <a:p>
            <a:endParaRPr lang="pt-BR" sz="6400" b="1" dirty="0" smtClean="0"/>
          </a:p>
          <a:p>
            <a:r>
              <a:rPr lang="pt-BR" sz="6400" b="1" dirty="0" smtClean="0"/>
              <a:t>COM QUE FREQUÊNCIA ESSES FUNCIONÁRIOS SÃO QUALIFICADOS?</a:t>
            </a:r>
          </a:p>
          <a:p>
            <a:endParaRPr lang="pt-BR" sz="6400" b="1" dirty="0" smtClean="0"/>
          </a:p>
          <a:p>
            <a:r>
              <a:rPr lang="pt-BR" sz="6400" b="1" dirty="0" smtClean="0"/>
              <a:t>A INSTITUIÇÃO CONTA COM UM GESTOR, COM EXPERIÊNCIA NESTE SEGMENTO?</a:t>
            </a:r>
          </a:p>
          <a:p>
            <a:endParaRPr lang="pt-BR" sz="6400" b="1" dirty="0" smtClean="0"/>
          </a:p>
          <a:p>
            <a:r>
              <a:rPr lang="pt-BR" sz="6400" b="1" dirty="0" smtClean="0"/>
              <a:t>QUEM É RESPONSÁVEL PELA CONTRATAÇÃO, GESTÃO E TREINAMENTO DOS FUNCIONÁRIOS DAS EQUIPES DE CUIDADOS E DE ATIVIDADES?</a:t>
            </a:r>
          </a:p>
          <a:p>
            <a:endParaRPr lang="pt-BR" sz="6400" b="1" dirty="0" smtClean="0"/>
          </a:p>
          <a:p>
            <a:r>
              <a:rPr lang="pt-BR" sz="6400" b="1" dirty="0" smtClean="0"/>
              <a:t>COMO SÃO AS ESCALAS DE TRABALHO DOS TRABALHADORES POR ÁREA DE ATUAÇÃO? CUIDADORES DIRETOS? AUXILIAR DE ENFERMAGEM? ENFERMEIROS? NUTRICIONISTAS?COZINHEIRAS?AUXILIARES DE COZINHA? LAVANDERIA?ROUPARIA?SERVIÇOS DE LIMPEZA?</a:t>
            </a:r>
          </a:p>
          <a:p>
            <a:r>
              <a:rPr lang="pt-BR" sz="6400" b="1" dirty="0" smtClean="0"/>
              <a:t>QUAL É A  QUANTIDADE DE TRABALHADORES? ELES JÁ FORAM QUALIFICADOS?</a:t>
            </a:r>
          </a:p>
          <a:p>
            <a:r>
              <a:rPr lang="pt-BR" sz="6400" b="1" dirty="0" smtClean="0"/>
              <a:t> OS PROFISSIONAIS CUIDADORES DE IDOSOS, TÉCNICOS EM ENFERMAGEM E ENFERMEIROS,  TRABALHAM EM TURNOS DE 12/36? 12/24?</a:t>
            </a:r>
          </a:p>
          <a:p>
            <a:r>
              <a:rPr lang="pt-BR" sz="6400" b="1" dirty="0" smtClean="0"/>
              <a:t>OS REGISTROS DO COREN ESTÃO ATUALIZADOS?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09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9400"/>
            <a:ext cx="10515600" cy="58975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t-BR" sz="3400" b="1" dirty="0" smtClean="0"/>
              <a:t>COMO A INSTITUIÇÃO FUNCIONA DIUTURNAMENTE HÁ DOIS “TIMES” ALTERNANDO OS DIAS?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 AOS FINAIS DE SEMANA COMO FICA A ESCALA?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O “TIME” DE APOIO CONTA COM FUNCIONÁRIOS DE LIMPEZA, COZINHEIRAS, FUNCIONÁRIOS DE MANUTENÇÃO E SEGURANÇA?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HÁ UMA BOA LIMPEZA DO QUARTOS? BANHEIROS?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A INSTITUIÇÃO APRESENTA SER AGRADÁVEL, SEGURA?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AS REFEIÇÕES SÃO ELABORADAS MEDIANTE AJUDA DE UMA NUTRICIONISTA?</a:t>
            </a:r>
          </a:p>
          <a:p>
            <a:pPr algn="just"/>
            <a:endParaRPr lang="pt-BR" sz="3400" b="1" dirty="0" smtClean="0"/>
          </a:p>
          <a:p>
            <a:pPr algn="just"/>
            <a:r>
              <a:rPr lang="pt-BR" sz="3400" b="1" dirty="0" smtClean="0"/>
              <a:t>O GESTOR CONTA COM O APOIO DE APOIO PARA GESTÃO FINANCEIRA, PELOS PAGAMENTOS E RECEBIMENTOS DA INSTITUIÇÃO, POR TODA A GESTÃO FISCAL E CONTÁBIL E TAMBÉM PELA GESTÃO DOS RECURSOS HUMANO</a:t>
            </a:r>
            <a:r>
              <a:rPr lang="pt-BR" dirty="0" smtClean="0"/>
              <a:t>S?</a:t>
            </a:r>
          </a:p>
          <a:p>
            <a:pPr algn="just"/>
            <a:r>
              <a:rPr lang="pt-BR" dirty="0" smtClean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850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0"/>
            <a:ext cx="9435548" cy="627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260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esultado de imagem para mensagem de espÃ­rito de mudanÃ§a em equi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16" y="0"/>
            <a:ext cx="8520793" cy="610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19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19480" y="629503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/>
              <a:t>ORGANIZAÇÃO DOCUMENTAL</a:t>
            </a:r>
            <a:br>
              <a:rPr lang="pt-BR" sz="4000" dirty="0"/>
            </a:br>
            <a:r>
              <a:rPr lang="pt-BR" sz="4000" dirty="0"/>
              <a:t>As </a:t>
            </a:r>
            <a:r>
              <a:rPr lang="pt-BR" sz="4000" dirty="0" err="1"/>
              <a:t>ILPIs</a:t>
            </a:r>
            <a:r>
              <a:rPr lang="pt-BR" sz="4000" dirty="0"/>
              <a:t> devem estar legalmente constituídas e apresentarem: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845734"/>
            <a:ext cx="11798300" cy="4023360"/>
          </a:xfrm>
        </p:spPr>
        <p:txBody>
          <a:bodyPr>
            <a:normAutofit fontScale="85000" lnSpcReduction="10000"/>
          </a:bodyPr>
          <a:lstStyle/>
          <a:p>
            <a:r>
              <a:rPr lang="pt-BR" sz="2600" b="1" dirty="0" smtClean="0"/>
              <a:t>A. ESTATUTO REGISTRADO; </a:t>
            </a:r>
          </a:p>
          <a:p>
            <a:r>
              <a:rPr lang="pt-BR" sz="2600" b="1" dirty="0" smtClean="0"/>
              <a:t>B. REGISTRO DE ENTIDADE SOCIAL;</a:t>
            </a:r>
          </a:p>
          <a:p>
            <a:r>
              <a:rPr lang="pt-BR" sz="2600" b="1" dirty="0" smtClean="0"/>
              <a:t> C. REGIMENTO INTERNO.</a:t>
            </a:r>
          </a:p>
          <a:p>
            <a:r>
              <a:rPr lang="pt-BR" sz="2600" b="1" dirty="0" smtClean="0"/>
              <a:t> » AS ILPIS DEVEM POSSUIR UM RESPONSÁVEL TÉCNICO - RT PELO SERVIÇO, QUE RESPONDERÁ PELA INSTITUIÇÃO JUNTO À AUTORIDADE SANITÁRIA LOCAL. O RESPONSÁVEL TÉCNICO DEVE POSSUIR FORMAÇÃO DE NÍVEL SUPERIOR</a:t>
            </a:r>
          </a:p>
          <a:p>
            <a:r>
              <a:rPr lang="pt-BR" sz="2600" b="1" dirty="0" smtClean="0"/>
              <a:t> » AS </a:t>
            </a:r>
            <a:r>
              <a:rPr lang="pt-BR" sz="2800" b="1" u="sng" dirty="0" smtClean="0">
                <a:solidFill>
                  <a:srgbClr val="FF0000"/>
                </a:solidFill>
              </a:rPr>
              <a:t>ILPIS DEVEM CELEBRAR CONTRATO FORMAL DE PRESTAÇÃO DE SERVIÇO COM O IDOSO</a:t>
            </a:r>
            <a:r>
              <a:rPr lang="pt-BR" sz="2600" b="1" dirty="0" smtClean="0"/>
              <a:t>, RESPONSÁVEL LEGAL OU CURADOR, EM CASO DE INTERDIÇÃO JUDICIAL, ESPECIFICANDO O TIPO DE SERVIÇO PRESTADO, BEM COMO OS DIREITOS E AS OBRIGAÇÕES DA ENTIDADE E DO USUÁRIO EM CONFORMIDADE COM INCISO I DO ARTIGO 50 DA LEI N° 10.741 DE 2003.</a:t>
            </a:r>
          </a:p>
          <a:p>
            <a:r>
              <a:rPr lang="pt-BR" sz="2600" b="1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8457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1523" y="-725379"/>
            <a:ext cx="10058400" cy="1450757"/>
          </a:xfrm>
        </p:spPr>
        <p:txBody>
          <a:bodyPr/>
          <a:lstStyle/>
          <a:p>
            <a:r>
              <a:rPr lang="pt-BR" dirty="0" smtClean="0"/>
              <a:t>ESSE É O MOMENTO!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90467705"/>
              </p:ext>
            </p:extLst>
          </p:nvPr>
        </p:nvGraphicFramePr>
        <p:xfrm>
          <a:off x="2880140" y="196500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787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/>
          <a:srcRect l="11074" t="12542" r="40865"/>
          <a:stretch/>
        </p:blipFill>
        <p:spPr>
          <a:xfrm>
            <a:off x="304800" y="92765"/>
            <a:ext cx="11887199" cy="599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414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Resultado de imagem para mensagem de espÃ­rito de mudanÃ§a em equi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348" y="2602050"/>
            <a:ext cx="5582617" cy="37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Resultado de imagem para mensagem de espÃ­rito de mudanÃ§a em equi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70" y="0"/>
            <a:ext cx="11373816" cy="307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8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>
            <a:normAutofit/>
          </a:bodyPr>
          <a:lstStyle/>
          <a:p>
            <a:r>
              <a:rPr lang="pt-BR" sz="5300" b="1" dirty="0"/>
              <a:t>Processos </a:t>
            </a:r>
            <a:r>
              <a:rPr lang="pt-BR" sz="5300" b="1" dirty="0" smtClean="0"/>
              <a:t>Operacionais Gerais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0200" y="1845734"/>
            <a:ext cx="11544300" cy="402336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» </a:t>
            </a:r>
            <a:r>
              <a:rPr lang="pt-BR" b="1" dirty="0" smtClean="0"/>
              <a:t>TODAS AS ILPIS DEVEM </a:t>
            </a:r>
            <a:r>
              <a:rPr lang="pt-BR" sz="2800" b="1" u="sng" dirty="0" smtClean="0">
                <a:solidFill>
                  <a:srgbClr val="FF0000"/>
                </a:solidFill>
              </a:rPr>
              <a:t>ELABORAR UM PLANO DE TRABALHO QUE CONTEMPLE AS ATIVIDADES PREVISTAS</a:t>
            </a:r>
            <a:r>
              <a:rPr lang="pt-BR" b="1" dirty="0" smtClean="0"/>
              <a:t>. </a:t>
            </a:r>
          </a:p>
          <a:p>
            <a:r>
              <a:rPr lang="pt-BR" b="1" dirty="0" smtClean="0"/>
              <a:t> » AS ATIVIDADES DAS ILPIS DEVEM SER PLANEJADAS EM PARCERIA E COM A PARTICIPAÇÃO EFETIVA DOS IDOSOS, RESPEITANDO AS DEMANDAS DO GRUPO E ASPECTOS SOCIOCULTURAIS DOS MESMOS E DA REGIÃO ONDE ESTÃO INSERIDOS.</a:t>
            </a:r>
          </a:p>
          <a:p>
            <a:r>
              <a:rPr lang="pt-BR" b="1" dirty="0" smtClean="0"/>
              <a:t> » CABE ÀS INSTITUIÇÕES DE LONGA PERMANÊNCIA PARA IDOSOS MANTEREM REGISTRO ATUALIZADO DE CADA IDOSO, EM CONFORMIDADE COM O ESTABELECIDO NO ART. 50, INCISO XV, DA 10 LEI 1.0741, DE 2003.</a:t>
            </a:r>
          </a:p>
          <a:p>
            <a:r>
              <a:rPr lang="pt-BR" b="1" dirty="0" smtClean="0"/>
              <a:t> » AS ILPIS DEVEM COMUNICAR À SECRETARIA MUNICIPAL DE ASSISTÊNCIA SOCIAL OU CONGÊNERE, BEM COMO AO MINISTÉRIO PÚBLICO, A SITUAÇÃO DE ABANDONO FAMILIAR DO IDOSO OU A AUSÊNCIA DE IDENTIFICAÇÃO CIVIL.</a:t>
            </a:r>
          </a:p>
          <a:p>
            <a:r>
              <a:rPr lang="pt-BR" b="1" dirty="0" smtClean="0"/>
              <a:t> » O RESPONSÁVEL PELA INSTITUIÇÃO DEVE MANTER DISPONÍVEL CÓPIA DA RDC ANVISA Nº 283/2005  PARA CONSULTA DOS INTERESSADOS.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214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4782" y="-942229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pt-BR" sz="5400" dirty="0" smtClean="0"/>
              <a:t>PLANO DE TRABALHO</a:t>
            </a:r>
            <a:br>
              <a:rPr lang="pt-BR" sz="5400" dirty="0" smtClean="0"/>
            </a:br>
            <a:r>
              <a:rPr lang="pt-BR" sz="5400" dirty="0" smtClean="0"/>
              <a:t> </a:t>
            </a:r>
            <a:br>
              <a:rPr lang="pt-BR" sz="5400" dirty="0" smtClean="0"/>
            </a:br>
            <a:r>
              <a:rPr lang="pt-BR" sz="5400" dirty="0" smtClean="0"/>
              <a:t>ILPI</a:t>
            </a:r>
            <a:endParaRPr lang="pt-BR" sz="54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082810895"/>
              </p:ext>
            </p:extLst>
          </p:nvPr>
        </p:nvGraphicFramePr>
        <p:xfrm>
          <a:off x="1254539" y="2875722"/>
          <a:ext cx="9978887" cy="3252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32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5834" y="860425"/>
            <a:ext cx="10515600" cy="1325563"/>
          </a:xfrm>
        </p:spPr>
        <p:txBody>
          <a:bodyPr>
            <a:no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1704975" algn="l"/>
              </a:tabLst>
            </a:pP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 DE GOIÁS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MUNICÍPIO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NOME DA 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INSTITUIÇÃO 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DE TRABALHO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852152"/>
              </p:ext>
            </p:extLst>
          </p:nvPr>
        </p:nvGraphicFramePr>
        <p:xfrm>
          <a:off x="444500" y="1752601"/>
          <a:ext cx="10934700" cy="44890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7350"/>
                <a:gridCol w="5467350"/>
              </a:tblGrid>
              <a:tr h="1360876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</a:rPr>
                        <a:t>PLANO DE EXECUÇÃO DAS ATIVIDADES DA ILPI”.........”</a:t>
                      </a:r>
                      <a:endParaRPr lang="pt-BR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04975" algn="l"/>
                        </a:tabLst>
                        <a:defRPr/>
                      </a:pPr>
                      <a:endParaRPr lang="pt-BR" sz="1600" b="1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04975" algn="l"/>
                        </a:tabLst>
                        <a:defRPr/>
                      </a:pPr>
                      <a:r>
                        <a:rPr lang="pt-BR" sz="2400" b="1" dirty="0" smtClean="0">
                          <a:solidFill>
                            <a:schemeClr val="tx1"/>
                          </a:solidFill>
                          <a:effectLst/>
                        </a:rPr>
                        <a:t>PERÍODO DE EXECUÇÃO: ANUAL</a:t>
                      </a:r>
                      <a:endParaRPr lang="pt-BR" sz="24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869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IDENTIFICAÇÃO DA INSTITUIÇÃO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Nome: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Nº de idosos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CNPJ: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Aposentados? </a:t>
                      </a:r>
                      <a:r>
                        <a:rPr lang="pt-BR" sz="24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Pensionistas?BPC</a:t>
                      </a: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Endereço: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Nome do Gestor: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CPF: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CI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3886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Endereço do Gestor/FORMAÇÃO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9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60099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JUSTIFICATIVA,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EXECUÇÃO E MANUTENÇÃO DAS AÇÕES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</a:t>
            </a:r>
            <a:r>
              <a:rPr lang="pt-BR" dirty="0"/>
              <a:t>“.....”é uma instituição de acolhimento e atendimento às pessoas idosas em regime institucional de longa permanência, que </a:t>
            </a:r>
            <a:r>
              <a:rPr lang="pt-BR" sz="3200" b="1" u="sng" dirty="0">
                <a:solidFill>
                  <a:schemeClr val="accent1">
                    <a:lumMod val="75000"/>
                  </a:schemeClr>
                </a:solidFill>
              </a:rPr>
              <a:t>atende </a:t>
            </a:r>
            <a:r>
              <a:rPr lang="pt-BR" sz="3200" b="1" u="sng" dirty="0" smtClean="0">
                <a:solidFill>
                  <a:schemeClr val="accent1">
                    <a:lumMod val="75000"/>
                  </a:schemeClr>
                </a:solidFill>
              </a:rPr>
              <a:t>40 pessoas </a:t>
            </a:r>
            <a:r>
              <a:rPr lang="pt-BR" dirty="0"/>
              <a:t>com idade igual ou superior a 60 anos, proporcionando ações que voltadas a manutenção da vida com mais dignidade e qualidade, de acordo com o proposto na Política Nacional do Idoso ( Lei 8842 de 04/01/1994).</a:t>
            </a:r>
          </a:p>
          <a:p>
            <a:pPr algn="just"/>
            <a:r>
              <a:rPr lang="pt-BR" dirty="0"/>
              <a:t>Nesta instituição as pessoas idosas são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assistidas por uma equipe responsável pela oferta atendimento nutricional, de ações promoção da saúde, de atividades sócio recreativas e de reabilitação.</a:t>
            </a:r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BR" dirty="0"/>
              <a:t>A instituição desenvolve suas atividades a partir de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um planejamento da Equipe e conta com o apoio do 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CREAS,ESF,NASF/ CRAS /CMI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para a qualificação de seus colaboradores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062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138933896"/>
              </p:ext>
            </p:extLst>
          </p:nvPr>
        </p:nvGraphicFramePr>
        <p:xfrm>
          <a:off x="-1" y="1"/>
          <a:ext cx="12192001" cy="6281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343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AÇÕES DESENVOLVIDAS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914436"/>
              </p:ext>
            </p:extLst>
          </p:nvPr>
        </p:nvGraphicFramePr>
        <p:xfrm>
          <a:off x="673100" y="1854197"/>
          <a:ext cx="10261599" cy="4619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0667"/>
                <a:gridCol w="1244845"/>
                <a:gridCol w="1246087"/>
              </a:tblGrid>
              <a:tr h="6798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6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ÁREA NUTRICIONAL:</a:t>
                      </a:r>
                      <a:r>
                        <a:rPr lang="pt-BR" sz="3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pt-BR" sz="3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798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200" b="1" dirty="0">
                          <a:effectLst/>
                        </a:rPr>
                        <a:t>SIM                   </a:t>
                      </a:r>
                      <a:endParaRPr lang="pt-BR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b="1" dirty="0">
                          <a:effectLst/>
                        </a:rPr>
                        <a:t>NÃO</a:t>
                      </a:r>
                      <a:endParaRPr lang="pt-BR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08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AVALIAÇÃO NUTRICIONAL  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200" b="1" dirty="0">
                          <a:effectLst/>
                        </a:rPr>
                        <a:t> </a:t>
                      </a:r>
                      <a:r>
                        <a:rPr lang="pt-BR" sz="3200" b="1" dirty="0" smtClean="0">
                          <a:effectLst/>
                        </a:rPr>
                        <a:t>X</a:t>
                      </a:r>
                      <a:endParaRPr lang="pt-BR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08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Nº DE REFEIÇÕES/DIA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3200" b="1" dirty="0">
                          <a:effectLst/>
                        </a:rPr>
                        <a:t> </a:t>
                      </a:r>
                      <a:r>
                        <a:rPr lang="pt-BR" sz="3200" b="1" dirty="0" smtClean="0">
                          <a:effectLst/>
                        </a:rPr>
                        <a:t>06</a:t>
                      </a:r>
                      <a:endParaRPr lang="pt-BR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5010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CARDÁPIO BÁSICO SEMANAL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2ª /3ª/4ª/5ª/6ª/SAB/DOM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/>
                        </a:rPr>
                        <a:t>ESPECIFICAR CONSUMO DE FRUTAS,LEGUMES,PROTEÍNAS...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/>
                        </a:rPr>
                        <a:t>DIETAS HIPOSSÓDICA/HIPOCALÓRICA</a:t>
                      </a:r>
                      <a:r>
                        <a:rPr lang="pt-BR" sz="2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etc....</a:t>
                      </a:r>
                      <a:endParaRPr lang="pt-BR" sz="2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SETOR DE SAÚDE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329763"/>
              </p:ext>
            </p:extLst>
          </p:nvPr>
        </p:nvGraphicFramePr>
        <p:xfrm>
          <a:off x="279400" y="1866901"/>
          <a:ext cx="10528300" cy="4681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291"/>
                <a:gridCol w="1227549"/>
                <a:gridCol w="1278460"/>
              </a:tblGrid>
              <a:tr h="682121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                                                                                                                     SIM             NÃO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AÇÕES DESENVOLVIDAS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15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AVALIAÇÃO GERONTOLÓGICA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15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ATUALIZAÇÃO DOS PRONTUÁRIOS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15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CONSULTAS EXTERNAS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18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CONSULTAS INTERNAS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18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ORGANIZAÇÃO E DISTRIBUIÇÃO DE MEDICAMENTOS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57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SESSÕES DE FISIOTERAPIA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57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EXAMES EXTERNOS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57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OS MEDICAMENTOS SÃO SEPARADOS POR USUÁRIOS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57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ESTÃO GUARDADOS EM LOCAIS SEGUROS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57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HÁ QUADRO EXPOSTO  DE DISTRIBUIÇAO DE MEDICAMENTOS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42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395</TotalTime>
  <Words>1242</Words>
  <Application>Microsoft Office PowerPoint</Application>
  <PresentationFormat>Widescreen</PresentationFormat>
  <Paragraphs>214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Retrospectiva</vt:lpstr>
      <vt:lpstr>ENCONTRO REGIONALIZADO DE ILPIs   MORRINHOS-Abril/2018</vt:lpstr>
      <vt:lpstr>ORGANIZAÇÃO DOCUMENTAL As ILPIs devem estar legalmente constituídas e apresentarem: </vt:lpstr>
      <vt:lpstr>Processos Operacionais Gerais </vt:lpstr>
      <vt:lpstr>PLANO DE TRABALHO   ILPI</vt:lpstr>
      <vt:lpstr>ESTADO DE GOIÁS MUNICÍPIO NOME DA INSTITUIÇÃO  PLANO DE TRABALHO </vt:lpstr>
      <vt:lpstr>JUSTIFICATIVA,  EXECUÇÃO E MANUTENÇÃO DAS AÇÕES </vt:lpstr>
      <vt:lpstr>Apresentação do PowerPoint</vt:lpstr>
      <vt:lpstr>AÇÕES DESENVOLVIDAS</vt:lpstr>
      <vt:lpstr>SETOR DE SAÚDE</vt:lpstr>
      <vt:lpstr>                   ATIVIDADES SOCIORECREATIVAS  </vt:lpstr>
      <vt:lpstr>Apresentação do PowerPoint</vt:lpstr>
      <vt:lpstr>ESPAÇO FÍSICO E MOBLIÁRIO DE USO DA PESSOA IDOSA</vt:lpstr>
      <vt:lpstr>CRONOGRAMA DE EXECUÇÃO (META/ETAPA/FASE)  </vt:lpstr>
      <vt:lpstr>É DIFÍCIL? É IMPOSSÍVEL? SERÁ MESMO QUE É IMPOSSÍVEL?</vt:lpstr>
      <vt:lpstr>RESPONDER...MENTALMENTE </vt:lpstr>
      <vt:lpstr>RECURSOS HUMANOS  A ESCOLHA CERTA DOS RECURSOS HUMANOS É CRUCIAL PARA UM BOM ATENDIMENTO PELA ILPI. </vt:lpstr>
      <vt:lpstr>Apresentação do PowerPoint</vt:lpstr>
      <vt:lpstr>Apresentação do PowerPoint</vt:lpstr>
      <vt:lpstr>Apresentação do PowerPoint</vt:lpstr>
      <vt:lpstr>ESSE É O MOMENTO!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carmencita marcia balestra</dc:creator>
  <cp:lastModifiedBy>carmencita marcia balestra</cp:lastModifiedBy>
  <cp:revision>14</cp:revision>
  <dcterms:created xsi:type="dcterms:W3CDTF">2018-04-18T15:07:35Z</dcterms:created>
  <dcterms:modified xsi:type="dcterms:W3CDTF">2018-04-18T21:47:43Z</dcterms:modified>
</cp:coreProperties>
</file>