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7" r:id="rId17"/>
    <p:sldId id="272" r:id="rId18"/>
    <p:sldId id="273" r:id="rId19"/>
    <p:sldId id="274" r:id="rId20"/>
    <p:sldId id="275" r:id="rId21"/>
    <p:sldId id="276" r:id="rId22"/>
    <p:sldId id="286" r:id="rId23"/>
    <p:sldId id="279" r:id="rId24"/>
    <p:sldId id="284" r:id="rId25"/>
    <p:sldId id="280" r:id="rId26"/>
    <p:sldId id="281" r:id="rId27"/>
    <p:sldId id="282" r:id="rId28"/>
    <p:sldId id="283" r:id="rId29"/>
    <p:sldId id="285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B2CB0-2D60-4F7C-9B9A-F4CDC52F050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8A15DE2-D93E-4206-ABDD-82D9F1FAE1DA}">
      <dgm:prSet/>
      <dgm:spPr/>
      <dgm:t>
        <a:bodyPr/>
        <a:lstStyle/>
        <a:p>
          <a:pPr rtl="0"/>
          <a:r>
            <a:rPr lang="pt-BR"/>
            <a:t>A CONSTITUIÇÃO FEDERAL DE 1988 </a:t>
          </a:r>
          <a:r>
            <a:rPr lang="pt-BR" b="1"/>
            <a:t>PREVÊ A PARTICIPAÇÃO POPULAR DIRETA OU POR MEIO DE ORGANIZAÇÕES REPRESENTATIVAS </a:t>
          </a:r>
          <a:r>
            <a:rPr lang="pt-BR"/>
            <a:t>NA FORMULAÇÃO DAS POLÍTICAS PÚBLICAS E NO CONTROLE DAS AÇÕES EM TODOS OS NÍVEIS. </a:t>
          </a:r>
        </a:p>
      </dgm:t>
    </dgm:pt>
    <dgm:pt modelId="{3079CE87-ED8A-4526-8D9B-37C95085F0DA}" type="parTrans" cxnId="{D38C1109-19F5-4AA5-8F9A-50CA6DF66B8F}">
      <dgm:prSet/>
      <dgm:spPr/>
      <dgm:t>
        <a:bodyPr/>
        <a:lstStyle/>
        <a:p>
          <a:endParaRPr lang="pt-BR"/>
        </a:p>
      </dgm:t>
    </dgm:pt>
    <dgm:pt modelId="{FD167966-D6E3-4DA1-AD6B-D974732EDF39}" type="sibTrans" cxnId="{D38C1109-19F5-4AA5-8F9A-50CA6DF66B8F}">
      <dgm:prSet/>
      <dgm:spPr/>
      <dgm:t>
        <a:bodyPr/>
        <a:lstStyle/>
        <a:p>
          <a:endParaRPr lang="pt-BR"/>
        </a:p>
      </dgm:t>
    </dgm:pt>
    <dgm:pt modelId="{F16E9AE2-DDFD-42A4-BC91-48A7016F5DFA}">
      <dgm:prSet custT="1"/>
      <dgm:spPr/>
      <dgm:t>
        <a:bodyPr/>
        <a:lstStyle/>
        <a:p>
          <a:pPr rtl="0"/>
          <a:r>
            <a:rPr lang="pt-BR" sz="2300" dirty="0"/>
            <a:t>MECANISMOS DE PARTICIPAÇÃO E CONTROLE SOCIAL: </a:t>
          </a:r>
          <a:r>
            <a:rPr lang="pt-BR" sz="3200" b="1" u="sng" dirty="0"/>
            <a:t>CONSELHOS DE POLÍTICAS PÚBLICAS</a:t>
          </a:r>
          <a:r>
            <a:rPr lang="pt-BR" sz="3200" dirty="0"/>
            <a:t>, </a:t>
          </a:r>
          <a:r>
            <a:rPr lang="pt-BR" sz="3200" b="1" u="sng" dirty="0"/>
            <a:t>CONFERÊNCIAS</a:t>
          </a:r>
          <a:r>
            <a:rPr lang="pt-BR" sz="2300" dirty="0"/>
            <a:t>, MESAS DE DIÁLOGO, FÓRUNS DE DEBATE, AUDIÊNCIAS PÚBLICAS, OUVIDORIAS, ORÇAMENTOS PARTICIPATIVOS, DENTRE OUTROS.</a:t>
          </a:r>
        </a:p>
      </dgm:t>
    </dgm:pt>
    <dgm:pt modelId="{CB090F82-08BD-406B-9154-47B82007D149}" type="parTrans" cxnId="{0B1F0825-04AD-473A-B482-16CF292800D4}">
      <dgm:prSet/>
      <dgm:spPr/>
      <dgm:t>
        <a:bodyPr/>
        <a:lstStyle/>
        <a:p>
          <a:endParaRPr lang="pt-BR"/>
        </a:p>
      </dgm:t>
    </dgm:pt>
    <dgm:pt modelId="{47AFD217-C424-485C-AA47-05539CC21FAC}" type="sibTrans" cxnId="{0B1F0825-04AD-473A-B482-16CF292800D4}">
      <dgm:prSet/>
      <dgm:spPr/>
      <dgm:t>
        <a:bodyPr/>
        <a:lstStyle/>
        <a:p>
          <a:endParaRPr lang="pt-BR"/>
        </a:p>
      </dgm:t>
    </dgm:pt>
    <dgm:pt modelId="{7D8AD676-23D1-40D3-9B65-C7AC9D48F9FA}" type="pres">
      <dgm:prSet presAssocID="{D03B2CB0-2D60-4F7C-9B9A-F4CDC52F050C}" presName="linear" presStyleCnt="0">
        <dgm:presLayoutVars>
          <dgm:dir/>
          <dgm:resizeHandles val="exact"/>
        </dgm:presLayoutVars>
      </dgm:prSet>
      <dgm:spPr/>
    </dgm:pt>
    <dgm:pt modelId="{17AE0A24-0973-4530-82EE-982A1E2134DC}" type="pres">
      <dgm:prSet presAssocID="{18A15DE2-D93E-4206-ABDD-82D9F1FAE1DA}" presName="comp" presStyleCnt="0"/>
      <dgm:spPr/>
    </dgm:pt>
    <dgm:pt modelId="{8A2EA72B-727D-467D-8178-622A24D57507}" type="pres">
      <dgm:prSet presAssocID="{18A15DE2-D93E-4206-ABDD-82D9F1FAE1DA}" presName="box" presStyleLbl="node1" presStyleIdx="0" presStyleCnt="2"/>
      <dgm:spPr/>
    </dgm:pt>
    <dgm:pt modelId="{09BE6B86-44CD-4410-A26B-66DA07833D67}" type="pres">
      <dgm:prSet presAssocID="{18A15DE2-D93E-4206-ABDD-82D9F1FAE1DA}" presName="img" presStyleLbl="fgImgPlace1" presStyleIdx="0" presStyleCnt="2"/>
      <dgm:spPr/>
    </dgm:pt>
    <dgm:pt modelId="{3B8B4386-FBD6-4092-8849-300F7C436277}" type="pres">
      <dgm:prSet presAssocID="{18A15DE2-D93E-4206-ABDD-82D9F1FAE1DA}" presName="text" presStyleLbl="node1" presStyleIdx="0" presStyleCnt="2">
        <dgm:presLayoutVars>
          <dgm:bulletEnabled val="1"/>
        </dgm:presLayoutVars>
      </dgm:prSet>
      <dgm:spPr/>
    </dgm:pt>
    <dgm:pt modelId="{7BDD8953-FE3A-4C13-9B5C-F3366B740280}" type="pres">
      <dgm:prSet presAssocID="{FD167966-D6E3-4DA1-AD6B-D974732EDF39}" presName="spacer" presStyleCnt="0"/>
      <dgm:spPr/>
    </dgm:pt>
    <dgm:pt modelId="{EEAC75B3-DDA4-4824-ACB5-08D361C369A0}" type="pres">
      <dgm:prSet presAssocID="{F16E9AE2-DDFD-42A4-BC91-48A7016F5DFA}" presName="comp" presStyleCnt="0"/>
      <dgm:spPr/>
    </dgm:pt>
    <dgm:pt modelId="{9C179680-4A0A-43CD-8789-FB716AD6D192}" type="pres">
      <dgm:prSet presAssocID="{F16E9AE2-DDFD-42A4-BC91-48A7016F5DFA}" presName="box" presStyleLbl="node1" presStyleIdx="1" presStyleCnt="2"/>
      <dgm:spPr/>
    </dgm:pt>
    <dgm:pt modelId="{6CDAEDB7-6FFA-458C-8D31-45A53116A67C}" type="pres">
      <dgm:prSet presAssocID="{F16E9AE2-DDFD-42A4-BC91-48A7016F5DFA}" presName="img" presStyleLbl="fgImgPlace1" presStyleIdx="1" presStyleCnt="2"/>
      <dgm:spPr/>
    </dgm:pt>
    <dgm:pt modelId="{8B0FC601-7AFD-42BD-AE4D-D3BE25C63909}" type="pres">
      <dgm:prSet presAssocID="{F16E9AE2-DDFD-42A4-BC91-48A7016F5DFA}" presName="text" presStyleLbl="node1" presStyleIdx="1" presStyleCnt="2">
        <dgm:presLayoutVars>
          <dgm:bulletEnabled val="1"/>
        </dgm:presLayoutVars>
      </dgm:prSet>
      <dgm:spPr/>
    </dgm:pt>
  </dgm:ptLst>
  <dgm:cxnLst>
    <dgm:cxn modelId="{D38C1109-19F5-4AA5-8F9A-50CA6DF66B8F}" srcId="{D03B2CB0-2D60-4F7C-9B9A-F4CDC52F050C}" destId="{18A15DE2-D93E-4206-ABDD-82D9F1FAE1DA}" srcOrd="0" destOrd="0" parTransId="{3079CE87-ED8A-4526-8D9B-37C95085F0DA}" sibTransId="{FD167966-D6E3-4DA1-AD6B-D974732EDF39}"/>
    <dgm:cxn modelId="{2EBD4C1D-CEA3-4B3D-807D-711FF72A2022}" type="presOf" srcId="{F16E9AE2-DDFD-42A4-BC91-48A7016F5DFA}" destId="{9C179680-4A0A-43CD-8789-FB716AD6D192}" srcOrd="0" destOrd="0" presId="urn:microsoft.com/office/officeart/2005/8/layout/vList4"/>
    <dgm:cxn modelId="{0B1F0825-04AD-473A-B482-16CF292800D4}" srcId="{D03B2CB0-2D60-4F7C-9B9A-F4CDC52F050C}" destId="{F16E9AE2-DDFD-42A4-BC91-48A7016F5DFA}" srcOrd="1" destOrd="0" parTransId="{CB090F82-08BD-406B-9154-47B82007D149}" sibTransId="{47AFD217-C424-485C-AA47-05539CC21FAC}"/>
    <dgm:cxn modelId="{0C0AB939-2779-4954-BD4F-9884DC7F55A6}" type="presOf" srcId="{18A15DE2-D93E-4206-ABDD-82D9F1FAE1DA}" destId="{8A2EA72B-727D-467D-8178-622A24D57507}" srcOrd="0" destOrd="0" presId="urn:microsoft.com/office/officeart/2005/8/layout/vList4"/>
    <dgm:cxn modelId="{CE0BEF94-1750-4A43-A64F-FC581825F2A5}" type="presOf" srcId="{18A15DE2-D93E-4206-ABDD-82D9F1FAE1DA}" destId="{3B8B4386-FBD6-4092-8849-300F7C436277}" srcOrd="1" destOrd="0" presId="urn:microsoft.com/office/officeart/2005/8/layout/vList4"/>
    <dgm:cxn modelId="{FB5038A5-F710-47FB-A2A3-1996FC82D888}" type="presOf" srcId="{D03B2CB0-2D60-4F7C-9B9A-F4CDC52F050C}" destId="{7D8AD676-23D1-40D3-9B65-C7AC9D48F9FA}" srcOrd="0" destOrd="0" presId="urn:microsoft.com/office/officeart/2005/8/layout/vList4"/>
    <dgm:cxn modelId="{FA68EBE5-5750-4C44-9168-ED3DBD3DDAA9}" type="presOf" srcId="{F16E9AE2-DDFD-42A4-BC91-48A7016F5DFA}" destId="{8B0FC601-7AFD-42BD-AE4D-D3BE25C63909}" srcOrd="1" destOrd="0" presId="urn:microsoft.com/office/officeart/2005/8/layout/vList4"/>
    <dgm:cxn modelId="{3C955566-49A2-41B4-8539-D1DA1B10EB72}" type="presParOf" srcId="{7D8AD676-23D1-40D3-9B65-C7AC9D48F9FA}" destId="{17AE0A24-0973-4530-82EE-982A1E2134DC}" srcOrd="0" destOrd="0" presId="urn:microsoft.com/office/officeart/2005/8/layout/vList4"/>
    <dgm:cxn modelId="{8AEB6D72-DAB7-4B9B-8B12-5BC7DE939B65}" type="presParOf" srcId="{17AE0A24-0973-4530-82EE-982A1E2134DC}" destId="{8A2EA72B-727D-467D-8178-622A24D57507}" srcOrd="0" destOrd="0" presId="urn:microsoft.com/office/officeart/2005/8/layout/vList4"/>
    <dgm:cxn modelId="{8FB4B6D1-42B4-4F6B-A0FB-A99874B184FD}" type="presParOf" srcId="{17AE0A24-0973-4530-82EE-982A1E2134DC}" destId="{09BE6B86-44CD-4410-A26B-66DA07833D67}" srcOrd="1" destOrd="0" presId="urn:microsoft.com/office/officeart/2005/8/layout/vList4"/>
    <dgm:cxn modelId="{EBD50B7B-5FDC-4428-81FC-3AFC9ADD78A3}" type="presParOf" srcId="{17AE0A24-0973-4530-82EE-982A1E2134DC}" destId="{3B8B4386-FBD6-4092-8849-300F7C436277}" srcOrd="2" destOrd="0" presId="urn:microsoft.com/office/officeart/2005/8/layout/vList4"/>
    <dgm:cxn modelId="{A1008712-85A1-439D-A6E8-7AE91FB23E9F}" type="presParOf" srcId="{7D8AD676-23D1-40D3-9B65-C7AC9D48F9FA}" destId="{7BDD8953-FE3A-4C13-9B5C-F3366B740280}" srcOrd="1" destOrd="0" presId="urn:microsoft.com/office/officeart/2005/8/layout/vList4"/>
    <dgm:cxn modelId="{82A00F9E-0AA1-41D4-B6AD-89AAA68C8622}" type="presParOf" srcId="{7D8AD676-23D1-40D3-9B65-C7AC9D48F9FA}" destId="{EEAC75B3-DDA4-4824-ACB5-08D361C369A0}" srcOrd="2" destOrd="0" presId="urn:microsoft.com/office/officeart/2005/8/layout/vList4"/>
    <dgm:cxn modelId="{8F336317-27A3-4B0B-926F-88CD9DC46092}" type="presParOf" srcId="{EEAC75B3-DDA4-4824-ACB5-08D361C369A0}" destId="{9C179680-4A0A-43CD-8789-FB716AD6D192}" srcOrd="0" destOrd="0" presId="urn:microsoft.com/office/officeart/2005/8/layout/vList4"/>
    <dgm:cxn modelId="{080196AC-526F-4816-A6AE-298364DCB20B}" type="presParOf" srcId="{EEAC75B3-DDA4-4824-ACB5-08D361C369A0}" destId="{6CDAEDB7-6FFA-458C-8D31-45A53116A67C}" srcOrd="1" destOrd="0" presId="urn:microsoft.com/office/officeart/2005/8/layout/vList4"/>
    <dgm:cxn modelId="{5966AAF0-B1BD-40A6-930C-333CDF827D67}" type="presParOf" srcId="{EEAC75B3-DDA4-4824-ACB5-08D361C369A0}" destId="{8B0FC601-7AFD-42BD-AE4D-D3BE25C6390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EA72B-727D-467D-8178-622A24D57507}">
      <dsp:nvSpPr>
        <dsp:cNvPr id="0" name=""/>
        <dsp:cNvSpPr/>
      </dsp:nvSpPr>
      <dsp:spPr>
        <a:xfrm>
          <a:off x="0" y="0"/>
          <a:ext cx="10058399" cy="2426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CONSTITUIÇÃO FEDERAL DE 1988 </a:t>
          </a:r>
          <a:r>
            <a:rPr lang="pt-BR" sz="3000" b="1" kern="1200"/>
            <a:t>PREVÊ A PARTICIPAÇÃO POPULAR DIRETA OU POR MEIO DE ORGANIZAÇÕES REPRESENTATIVAS </a:t>
          </a:r>
          <a:r>
            <a:rPr lang="pt-BR" sz="3000" kern="1200"/>
            <a:t>NA FORMULAÇÃO DAS POLÍTICAS PÚBLICAS E NO CONTROLE DAS AÇÕES EM TODOS OS NÍVEIS. </a:t>
          </a:r>
        </a:p>
      </dsp:txBody>
      <dsp:txXfrm>
        <a:off x="2254304" y="0"/>
        <a:ext cx="7804095" cy="2426246"/>
      </dsp:txXfrm>
    </dsp:sp>
    <dsp:sp modelId="{09BE6B86-44CD-4410-A26B-66DA07833D67}">
      <dsp:nvSpPr>
        <dsp:cNvPr id="0" name=""/>
        <dsp:cNvSpPr/>
      </dsp:nvSpPr>
      <dsp:spPr>
        <a:xfrm>
          <a:off x="242624" y="242624"/>
          <a:ext cx="2011680" cy="194099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79680-4A0A-43CD-8789-FB716AD6D192}">
      <dsp:nvSpPr>
        <dsp:cNvPr id="0" name=""/>
        <dsp:cNvSpPr/>
      </dsp:nvSpPr>
      <dsp:spPr>
        <a:xfrm>
          <a:off x="0" y="2668871"/>
          <a:ext cx="10058399" cy="2426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MECANISMOS DE PARTICIPAÇÃO E CONTROLE SOCIAL: </a:t>
          </a:r>
          <a:r>
            <a:rPr lang="pt-BR" sz="3200" b="1" u="sng" kern="1200" dirty="0"/>
            <a:t>CONSELHOS DE POLÍTICAS PÚBLICAS</a:t>
          </a:r>
          <a:r>
            <a:rPr lang="pt-BR" sz="3200" kern="1200" dirty="0"/>
            <a:t>, </a:t>
          </a:r>
          <a:r>
            <a:rPr lang="pt-BR" sz="3200" b="1" u="sng" kern="1200" dirty="0"/>
            <a:t>CONFERÊNCIAS</a:t>
          </a:r>
          <a:r>
            <a:rPr lang="pt-BR" sz="2300" kern="1200" dirty="0"/>
            <a:t>, MESAS DE DIÁLOGO, FÓRUNS DE DEBATE, AUDIÊNCIAS PÚBLICAS, OUVIDORIAS, ORÇAMENTOS PARTICIPATIVOS, DENTRE OUTROS.</a:t>
          </a:r>
        </a:p>
      </dsp:txBody>
      <dsp:txXfrm>
        <a:off x="2254304" y="2668871"/>
        <a:ext cx="7804095" cy="2426246"/>
      </dsp:txXfrm>
    </dsp:sp>
    <dsp:sp modelId="{6CDAEDB7-6FFA-458C-8D31-45A53116A67C}">
      <dsp:nvSpPr>
        <dsp:cNvPr id="0" name=""/>
        <dsp:cNvSpPr/>
      </dsp:nvSpPr>
      <dsp:spPr>
        <a:xfrm>
          <a:off x="242624" y="2911495"/>
          <a:ext cx="2011680" cy="194099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09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43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63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34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1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75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13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93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51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5F26A57-EE70-4C32-AD4A-B3C7007FA5CE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6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62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F26A57-EE70-4C32-AD4A-B3C7007FA5CE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38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abgo.org.br/oab/subsecoe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citabalestra@hot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5551" y="9015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CONSELHO MUNICIPAL DO IDOSO</a:t>
            </a:r>
          </a:p>
          <a:p>
            <a:pPr algn="ctr"/>
            <a:r>
              <a:rPr lang="pt-BR" b="1" dirty="0"/>
              <a:t>INHUMAS - GOIÁS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7498" t="6295" r="27761"/>
          <a:stretch/>
        </p:blipFill>
        <p:spPr>
          <a:xfrm>
            <a:off x="4606280" y="3677856"/>
            <a:ext cx="2431181" cy="28628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606623" y="5521024"/>
            <a:ext cx="4278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 BLANCA" panose="02000000000000000000" pitchFamily="2" charset="0"/>
              </a:rPr>
              <a:t>Prof.ª </a:t>
            </a:r>
            <a:r>
              <a:rPr lang="pt-BR" sz="2400" dirty="0" err="1">
                <a:latin typeface="AR BLANCA" panose="02000000000000000000" pitchFamily="2" charset="0"/>
              </a:rPr>
              <a:t>Ms</a:t>
            </a:r>
            <a:r>
              <a:rPr lang="pt-BR" sz="2400" dirty="0">
                <a:latin typeface="AR BLANCA" panose="02000000000000000000" pitchFamily="2" charset="0"/>
              </a:rPr>
              <a:t> Carmencita Balestra</a:t>
            </a:r>
          </a:p>
          <a:p>
            <a:r>
              <a:rPr lang="pt-BR" sz="2000" dirty="0">
                <a:latin typeface="AR BLANCA" panose="02000000000000000000" pitchFamily="2" charset="0"/>
              </a:rPr>
              <a:t>Presidente do CMI-Inhumas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371339" y="1827764"/>
            <a:ext cx="4901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PAPEL DOS CONSELHOS DE DIREITOS DA </a:t>
            </a:r>
          </a:p>
          <a:p>
            <a:pPr algn="ctr"/>
            <a:r>
              <a:rPr lang="pt-BR" sz="2400" b="1" dirty="0"/>
              <a:t>PESSOA IDOSA E O FORTALECIMENTO DO</a:t>
            </a:r>
          </a:p>
          <a:p>
            <a:pPr algn="ctr"/>
            <a:r>
              <a:rPr lang="pt-BR" sz="2400" b="1" dirty="0"/>
              <a:t>CONTROLE SOCIAL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3"/>
          <a:stretch/>
        </p:blipFill>
        <p:spPr>
          <a:xfrm>
            <a:off x="8521195" y="251029"/>
            <a:ext cx="3492896" cy="25462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0" y="468864"/>
            <a:ext cx="27178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6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conselhos de politicas publ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7" y="1690012"/>
            <a:ext cx="2420199" cy="22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NSELHO MUNICIPAL DE DIREITOS DA CRIANÇA  E DO ADOLESCENT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51" y="1895285"/>
            <a:ext cx="2702186" cy="20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m para conselhos de politicas publicas"/>
          <p:cNvSpPr>
            <a:spLocks noChangeAspect="1" noChangeArrowheads="1"/>
          </p:cNvSpPr>
          <p:nvPr/>
        </p:nvSpPr>
        <p:spPr bwMode="auto">
          <a:xfrm>
            <a:off x="9389726" y="25819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6" name="Picture 10" descr="Resultado de imagem para conselhos DE DIREITOS NO BRASI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28"/>
          <a:stretch/>
        </p:blipFill>
        <p:spPr bwMode="auto">
          <a:xfrm>
            <a:off x="9234151" y="5125364"/>
            <a:ext cx="2723750" cy="110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m para conselhos DE DIREITOS NO BRASIL IDOS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71" y="22057"/>
            <a:ext cx="2163316" cy="21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m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54" y="4421496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m para conselhos DE DIREITOS NO BRASIL IDOS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12" y="2262646"/>
            <a:ext cx="20097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O que é um Conselho de Direitos da Pessoa Idosa?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14489"/>
            <a:ext cx="8596668" cy="388077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pt-BR" dirty="0"/>
              <a:t>OS CONSELHOS DE DEFESAS DOS DIREITOS DA PESSOA IDOSA </a:t>
            </a:r>
            <a:r>
              <a:rPr lang="pt-BR" b="1" u="sng" dirty="0">
                <a:solidFill>
                  <a:srgbClr val="FF0000"/>
                </a:solidFill>
              </a:rPr>
              <a:t>SÃO INSTRUMENTOS DE PARTICIPAÇÃO E CONTROLE SOCIAL, </a:t>
            </a:r>
            <a:r>
              <a:rPr lang="pt-BR" dirty="0"/>
              <a:t>SÃO ENTIDADES INDISPENSÁVEIS À </a:t>
            </a:r>
            <a:r>
              <a:rPr lang="pt-BR" b="1" u="sng" dirty="0"/>
              <a:t>DEFESA E PROMOÇÃO DOS DIREITOS DE CIDADANIA E DA QUALIDADE DE VIDA DA POPULAÇÃO IDOSA</a:t>
            </a:r>
            <a:r>
              <a:rPr lang="pt-BR" dirty="0"/>
              <a:t> E À GESTÃO DEMOCRÁTICA DAS POLÍTICAS PÚBLICAS.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55162" y="63964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BRASIL,2013</a:t>
            </a:r>
          </a:p>
        </p:txBody>
      </p:sp>
      <p:pic>
        <p:nvPicPr>
          <p:cNvPr id="1026" name="Picture 2" descr="http://www.pmsrs.mg.gov.br/Home/wp-content/uploads/2014/03/image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384520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2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idosos 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8919" cy="25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m para idosos desen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55" y="2377810"/>
            <a:ext cx="3810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m para idosos desen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354" y="26001"/>
            <a:ext cx="3714437" cy="261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81" y="26001"/>
            <a:ext cx="2640037" cy="25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3" y="2841652"/>
            <a:ext cx="3730670" cy="24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42" y="2841652"/>
            <a:ext cx="3622039" cy="222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99943" y="5814463"/>
            <a:ext cx="993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/>
              <a:t>DEFESA E PROMOÇÃO DOS DIREITOS DE CIDADANIA E DA QUALIDADE DE VIDA DA POPULAÇÃO IDOSA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473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8800" y="425003"/>
            <a:ext cx="9906000" cy="4997003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pt-BR" dirty="0"/>
              <a:t>OS CONSELHOS </a:t>
            </a:r>
            <a:r>
              <a:rPr lang="pt-BR" b="1" u="sng" dirty="0">
                <a:solidFill>
                  <a:srgbClr val="FF0000"/>
                </a:solidFill>
              </a:rPr>
              <a:t>SÃO ÓRGÃOS CRIADOS POR LEI</a:t>
            </a:r>
            <a:r>
              <a:rPr lang="pt-BR" dirty="0"/>
              <a:t> </a:t>
            </a:r>
            <a:r>
              <a:rPr lang="pt-BR" b="1" u="sng" dirty="0">
                <a:solidFill>
                  <a:srgbClr val="FF0000"/>
                </a:solidFill>
              </a:rPr>
              <a:t>E DEVEM INTEGRAR, OBRIGATORIAMENTE, </a:t>
            </a:r>
            <a:r>
              <a:rPr lang="pt-BR" dirty="0"/>
              <a:t>A ESTRUTURA DO PODER EXECUTIVO  NACIONAL, ESTADUAL, DISTRITAL OU MUNICIPAL. </a:t>
            </a:r>
          </a:p>
          <a:p>
            <a:pPr algn="just">
              <a:lnSpc>
                <a:spcPct val="200000"/>
              </a:lnSpc>
            </a:pPr>
            <a:endParaRPr lang="pt-BR" dirty="0"/>
          </a:p>
          <a:p>
            <a:pPr algn="just">
              <a:lnSpc>
                <a:spcPct val="200000"/>
              </a:lnSpc>
            </a:pPr>
            <a:r>
              <a:rPr lang="pt-BR" dirty="0"/>
              <a:t>COMO ÓRGÃOS SUPERIORES PERMANENTES, DELIBERATIVOS E PARITÁRIOS (ART. 6º DA LEI 8.842 DE 04/01/1994) </a:t>
            </a:r>
            <a:r>
              <a:rPr lang="pt-BR" b="1" u="sng" dirty="0">
                <a:solidFill>
                  <a:srgbClr val="FF0000"/>
                </a:solidFill>
              </a:rPr>
              <a:t>OS CONSELHOS DEVEM ESTAR LIVRES DE QUALQUER CONDIÇÃO DE SUBORDINAÇÃO DE CARÁTER CLIENTELÍSTICO, PARTIDÁRIO E POLÍTICO.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55162" y="63964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BRASIL,2013</a:t>
            </a:r>
          </a:p>
        </p:txBody>
      </p:sp>
    </p:spTree>
    <p:extLst>
      <p:ext uri="{BB962C8B-B14F-4D97-AF65-F5344CB8AC3E}">
        <p14:creationId xmlns:p14="http://schemas.microsoft.com/office/powerpoint/2010/main" val="9039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51525" y="283336"/>
            <a:ext cx="7727325" cy="5950039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pt-BR" dirty="0"/>
              <a:t>É DE </a:t>
            </a:r>
            <a:r>
              <a:rPr lang="pt-BR" b="1" u="sng" dirty="0">
                <a:solidFill>
                  <a:srgbClr val="FF0000"/>
                </a:solidFill>
              </a:rPr>
              <a:t>NATUREZA DELIBERATIVA </a:t>
            </a:r>
            <a:r>
              <a:rPr lang="pt-BR" dirty="0"/>
              <a:t>OU SEJA, O COLEGIADO TEM </a:t>
            </a:r>
            <a:r>
              <a:rPr lang="pt-BR" b="1" u="sng" dirty="0">
                <a:solidFill>
                  <a:srgbClr val="FF0000"/>
                </a:solidFill>
              </a:rPr>
              <a:t>AUTORIDADE E COMPETÊNCIA </a:t>
            </a:r>
            <a:r>
              <a:rPr lang="pt-BR" dirty="0"/>
              <a:t>PARA: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dirty="0"/>
              <a:t> INTERVIR, 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dirty="0"/>
              <a:t>FORMULAR, 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dirty="0"/>
              <a:t>PROPOR ALTERAÇÕES, ACOMPANHAR, E AVALIAR AS POLÍTICAS PÚBLICAS 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dirty="0"/>
              <a:t>E AÇÕES PRIVADAS DESTINADAS AO ATENDIMENTO DA PESSOA IDOSA.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INCENTIVAR E/OU PROPOR</a:t>
            </a:r>
            <a:r>
              <a:rPr lang="pt-BR" dirty="0"/>
              <a:t>, JUNTO AOS PODERES E AUTORIDADES COMPETENTES, </a:t>
            </a:r>
            <a:r>
              <a:rPr lang="pt-BR" b="1" u="sng" dirty="0">
                <a:solidFill>
                  <a:srgbClr val="FF0000"/>
                </a:solidFill>
              </a:rPr>
              <a:t>A CRIAÇÃO DOS FUNDOS ESPECIAIS DA PESSOA IDOSA.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55162" y="63964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BRASIL,2013</a:t>
            </a:r>
          </a:p>
        </p:txBody>
      </p:sp>
    </p:spTree>
    <p:extLst>
      <p:ext uri="{BB962C8B-B14F-4D97-AF65-F5344CB8AC3E}">
        <p14:creationId xmlns:p14="http://schemas.microsoft.com/office/powerpoint/2010/main" val="209796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8491" y="1782948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>
                <a:solidFill>
                  <a:srgbClr val="FF0000"/>
                </a:solidFill>
              </a:rPr>
              <a:t>DEVE SER PARITÁRIO</a:t>
            </a:r>
            <a:br>
              <a:rPr lang="pt-BR" b="1" u="sng" dirty="0">
                <a:solidFill>
                  <a:srgbClr val="FF0000"/>
                </a:solidFill>
              </a:rPr>
            </a:br>
            <a:r>
              <a:rPr lang="pt-BR" dirty="0"/>
              <a:t> CONSTITUÍDO POR IGUAL NÚMERO DE REPRESENTANTES DO GOVERNO E DA SOCIEDADE CIVIL LOCAL.</a:t>
            </a:r>
            <a:br>
              <a:rPr lang="pt-BR" dirty="0"/>
            </a:br>
            <a:endParaRPr lang="pt-BR" dirty="0"/>
          </a:p>
        </p:txBody>
      </p:sp>
      <p:pic>
        <p:nvPicPr>
          <p:cNvPr id="4098" name="Picture 2" descr="https://encrypted-tbn2.gstatic.com/images?q=tbn:ANd9GcTLwEgwzhtIY5Jql0U2G8n82Zr_-PvTvjZ5cNRqpSEzj3y9Tj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54" y="2667035"/>
            <a:ext cx="5753099" cy="407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1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D8D4E-2793-4FE7-BE1B-2D5078C4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5EE5BC-9FEA-4F01-8F45-34B2F4E6B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LLOJAS MAÇÔNICAS – GRANDE ORIENTE DO BRASIL : 138</a:t>
            </a:r>
          </a:p>
          <a:p>
            <a:r>
              <a:rPr lang="pt-BR" dirty="0"/>
              <a:t>ROTAY CLUBE: 20</a:t>
            </a:r>
          </a:p>
          <a:p>
            <a:r>
              <a:rPr lang="pt-BR" dirty="0"/>
              <a:t>LIONS CLUB  33 MUNICÍPIOS</a:t>
            </a:r>
          </a:p>
          <a:p>
            <a:r>
              <a:rPr lang="pt-BR" dirty="0"/>
              <a:t>IGREJA CATÓLICA 246 MUNICPIOS</a:t>
            </a:r>
          </a:p>
          <a:p>
            <a:r>
              <a:rPr lang="pt-BR" dirty="0"/>
              <a:t>IGREJAS EVANGÉÈLICAS 246 MUNICPIOS</a:t>
            </a:r>
          </a:p>
          <a:p>
            <a:r>
              <a:rPr lang="pt-BR" dirty="0"/>
              <a:t>OAB –SUBSESSÕES : 54 </a:t>
            </a:r>
            <a:r>
              <a:rPr lang="pt-BR" dirty="0">
                <a:hlinkClick r:id="rId2"/>
              </a:rPr>
              <a:t>–</a:t>
            </a:r>
            <a:r>
              <a:rPr lang="pt-BR" dirty="0"/>
              <a:t> </a:t>
            </a:r>
            <a:r>
              <a:rPr lang="pt-BR" dirty="0">
                <a:hlinkClick r:id="rId2"/>
              </a:rPr>
              <a:t>https://www.oabgo.org.br/oab/subsecoes/</a:t>
            </a:r>
            <a:r>
              <a:rPr lang="pt-BR" dirty="0"/>
              <a:t> </a:t>
            </a:r>
          </a:p>
          <a:p>
            <a:r>
              <a:rPr lang="pt-BR" dirty="0"/>
              <a:t>PASTORAL DO IDOSO</a:t>
            </a:r>
          </a:p>
          <a:p>
            <a:r>
              <a:rPr lang="pt-BR"/>
              <a:t>SINDICATO RURAL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0308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COMPETÊNCIAS DE UM CONSELHO ESTADUAL OU MUNICIPAL DE DIREITOS DA PESSOA IDOSA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0010" y="1930400"/>
            <a:ext cx="9028091" cy="4612067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pPr>
              <a:lnSpc>
                <a:spcPct val="210000"/>
              </a:lnSpc>
            </a:pPr>
            <a:r>
              <a:rPr lang="pt-BR" sz="2100" b="1" u="sng" dirty="0">
                <a:solidFill>
                  <a:srgbClr val="FF0000"/>
                </a:solidFill>
              </a:rPr>
              <a:t>IMPLANTAÇÃO, IMPLEMENTAÇÃO</a:t>
            </a:r>
            <a:r>
              <a:rPr lang="pt-BR" sz="2100" dirty="0"/>
              <a:t>, DEFESA E PROMOÇÃO DOS DIREITOS DA PESSOA IDOSA; </a:t>
            </a:r>
          </a:p>
          <a:p>
            <a:pPr>
              <a:lnSpc>
                <a:spcPct val="210000"/>
              </a:lnSpc>
            </a:pPr>
            <a:r>
              <a:rPr lang="pt-BR" sz="2100" b="1" u="sng" dirty="0">
                <a:solidFill>
                  <a:srgbClr val="FF0000"/>
                </a:solidFill>
              </a:rPr>
              <a:t>PROPOR, OPINAR E ACOMPANHAR A CRIAÇÃO E ELABORAÇÃO DA LEI DE CRIAÇÃO DA POLÍTICA ESTADUAL OU MUNICIPAL DA PESSOA IDOSA</a:t>
            </a:r>
            <a:r>
              <a:rPr lang="pt-BR" sz="2100" dirty="0"/>
              <a:t>;</a:t>
            </a:r>
          </a:p>
          <a:p>
            <a:pPr>
              <a:lnSpc>
                <a:spcPct val="210000"/>
              </a:lnSpc>
            </a:pPr>
            <a:r>
              <a:rPr lang="pt-BR" sz="2100" dirty="0"/>
              <a:t> </a:t>
            </a:r>
            <a:r>
              <a:rPr lang="pt-BR" sz="2100" b="1" u="sng" dirty="0">
                <a:solidFill>
                  <a:srgbClr val="FF0000"/>
                </a:solidFill>
              </a:rPr>
              <a:t>PROPOR, FORMULAR, ACOMPANHAR, FISCALIZAR E AVALIAR AS POLÍTICAS E AÇÕES</a:t>
            </a:r>
            <a:r>
              <a:rPr lang="pt-BR" sz="2100" dirty="0"/>
              <a:t> DESTINADAS À PESSOA IDOSA, ZELANDO PELA SUA EXECUÇÃO;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55162" y="6435075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BRASIL,2013</a:t>
            </a:r>
          </a:p>
        </p:txBody>
      </p:sp>
    </p:spTree>
    <p:extLst>
      <p:ext uri="{BB962C8B-B14F-4D97-AF65-F5344CB8AC3E}">
        <p14:creationId xmlns:p14="http://schemas.microsoft.com/office/powerpoint/2010/main" val="213557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25916" y="237274"/>
            <a:ext cx="9478851" cy="5631129"/>
          </a:xfrm>
        </p:spPr>
        <p:txBody>
          <a:bodyPr/>
          <a:lstStyle/>
          <a:p>
            <a:pPr algn="just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b="1" u="sng" dirty="0">
                <a:solidFill>
                  <a:srgbClr val="FF0000"/>
                </a:solidFill>
              </a:rPr>
              <a:t>DENUNCIAR À AUTORIDADE COMPETENTE E AOS MINISTÉRIOS PÚBLICOS</a:t>
            </a:r>
            <a:r>
              <a:rPr lang="pt-BR" dirty="0"/>
              <a:t> O DESCUMPRIMENTO DE QUALQUER UM DOS DISPOSITIVOS LEGAIS ACIMA ELENCADOS;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b="1" u="sng" dirty="0">
                <a:solidFill>
                  <a:srgbClr val="FF0000"/>
                </a:solidFill>
              </a:rPr>
              <a:t>RECEBER E ENCAMINHAR </a:t>
            </a:r>
            <a:r>
              <a:rPr lang="pt-BR" dirty="0"/>
              <a:t>AOS ÓRGÃOS COMPETENTES AS PETIÇÕES, </a:t>
            </a:r>
            <a:r>
              <a:rPr lang="pt-BR" b="1" u="sng" dirty="0">
                <a:solidFill>
                  <a:srgbClr val="FF0000"/>
                </a:solidFill>
              </a:rPr>
              <a:t>DENÚNCIAS E RECLAMAÇÕES SOBRE AMEAÇAS E VIOLAÇÃO DOS DIREITOS DA PESSOA IDOSA E EXIGIR DAS INSTÂNCIAS COMPETENTES AS MEDIDAS EFETIVAS DE PROTEÇÃO E REPARAÇÃO;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86500" y="305283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BRASIL,2013</a:t>
            </a:r>
          </a:p>
        </p:txBody>
      </p:sp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48" y="2967437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42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0162" y="566671"/>
            <a:ext cx="9217807" cy="547469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pt-BR" dirty="0"/>
              <a:t>PROPOR, INCENTIVAR E APOIAR A REALIZAÇÃO </a:t>
            </a:r>
            <a:r>
              <a:rPr lang="pt-BR" b="1" u="sng" dirty="0">
                <a:solidFill>
                  <a:srgbClr val="FF0000"/>
                </a:solidFill>
              </a:rPr>
              <a:t>DE EVENTOS, ESTUDOS E PESQUISAS </a:t>
            </a:r>
            <a:r>
              <a:rPr lang="pt-BR" dirty="0"/>
              <a:t>VOLTADOS PARA A PROMOÇÃO, PROTEÇÃO, A DEFESA DOS DIREITOS E MELHORIA DA QUALIDADE DE VIDA DA PESSOA IDOSA; (NEPEV/UFG)</a:t>
            </a:r>
          </a:p>
          <a:p>
            <a:pPr algn="just">
              <a:lnSpc>
                <a:spcPct val="200000"/>
              </a:lnSpc>
            </a:pPr>
            <a:r>
              <a:rPr lang="pt-BR" b="1" u="sng" dirty="0">
                <a:solidFill>
                  <a:srgbClr val="FF0000"/>
                </a:solidFill>
              </a:rPr>
              <a:t>INCENTIVAR A CRIAÇÃO DO FUNDO ESPECIAL PARA CAPTAÇÃO DE RECURSOS</a:t>
            </a:r>
            <a:r>
              <a:rPr lang="pt-BR" dirty="0"/>
              <a:t> DESTINADOS A ATENDER AS POLÍTICAS, AÇÕES E PROGRAMAS DESTINADOS À PESSOA IDOSA.</a:t>
            </a:r>
          </a:p>
          <a:p>
            <a:pPr algn="just">
              <a:lnSpc>
                <a:spcPct val="200000"/>
              </a:lnSpc>
            </a:pPr>
            <a:r>
              <a:rPr lang="pt-BR" dirty="0"/>
              <a:t> </a:t>
            </a:r>
            <a:r>
              <a:rPr lang="pt-BR" b="1" u="sng" dirty="0">
                <a:solidFill>
                  <a:srgbClr val="FF0000"/>
                </a:solidFill>
              </a:rPr>
              <a:t>DELIBERAR SOBRE APLICAÇÃO DOS RECURSOS ORIUNDOS DO MESMO, ELABORANDO E APROVANDO OS PLANOS DE AÇÃO E APLICAÇÃO, E AINDA ACOMPANHAR, FISCALIZAR SUA UTILIZAÇÃO E AVALIAR OS RESULTADOS;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55162" y="63964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BRASIL,2013</a:t>
            </a:r>
          </a:p>
        </p:txBody>
      </p:sp>
    </p:spTree>
    <p:extLst>
      <p:ext uri="{BB962C8B-B14F-4D97-AF65-F5344CB8AC3E}">
        <p14:creationId xmlns:p14="http://schemas.microsoft.com/office/powerpoint/2010/main" val="19734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7897" y="2555524"/>
            <a:ext cx="10058400" cy="1450757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/>
              <a:t>A SOCIEDADE TEM O DIREITO DE PEDIR CONTA A TODO AGENTE PÚBLICO POR SUA ADMINISTRAÇÃO.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70858" y="916268"/>
            <a:ext cx="9565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DECLARAÇÃO DOS DIREITOS DO HOMEM E DO CIDADÃO. 1789.</a:t>
            </a: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72" y="3588054"/>
            <a:ext cx="32480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0087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5155" y="643945"/>
            <a:ext cx="11037193" cy="539741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pt-BR" sz="2600" dirty="0"/>
              <a:t>ELABORAR SEU REGIMENTO INTERNO;</a:t>
            </a:r>
          </a:p>
          <a:p>
            <a:pPr>
              <a:lnSpc>
                <a:spcPct val="200000"/>
              </a:lnSpc>
            </a:pPr>
            <a:r>
              <a:rPr lang="pt-BR" sz="2600" b="1" u="sng" dirty="0">
                <a:solidFill>
                  <a:srgbClr val="FF0000"/>
                </a:solidFill>
              </a:rPr>
              <a:t>PARTICIPAR ATIVAMENTE </a:t>
            </a:r>
            <a:r>
              <a:rPr lang="pt-BR" sz="2600" dirty="0"/>
              <a:t>DA ELABORAÇÃO DAS PEÇAS ORÇAMENTÁRIAS ESTADUAIS, DO DISTRITO FEDERAL E MUNICIPAIS </a:t>
            </a:r>
            <a:r>
              <a:rPr lang="pt-BR" sz="2600" b="1" u="sng" dirty="0">
                <a:solidFill>
                  <a:srgbClr val="FF0000"/>
                </a:solidFill>
              </a:rPr>
              <a:t>PLANO PLURIANUAL (PPA) LEI DE DIRETRIZES ORÇAMENTÁRIAS (LDO) E LEI ORÇAMENTÁRIA ANUAL (LOA)</a:t>
            </a:r>
            <a:r>
              <a:rPr lang="pt-BR" sz="2600" dirty="0"/>
              <a:t>.</a:t>
            </a:r>
          </a:p>
          <a:p>
            <a:pPr>
              <a:lnSpc>
                <a:spcPct val="200000"/>
              </a:lnSpc>
            </a:pPr>
            <a:r>
              <a:rPr lang="pt-BR" sz="2600" dirty="0"/>
              <a:t>ASSEGURANDO A INCLUSÃO DE DOTAÇÃO ORÇAMENTÁRIA COMPATÍVEL COM AS NECESSIDADES E PRIORIDADES ESTABELECIDAS, ZELANDO PELO SEU EFETIVO CUMPRIMENTO E ESFORÇANDO-SE PARA REALIZAR QUAISQUER OUTRAS ATRIBUIÇÕES QUE SE APRESENTEM;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55162" y="63964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BRASIL,2013</a:t>
            </a:r>
          </a:p>
        </p:txBody>
      </p:sp>
    </p:spTree>
    <p:extLst>
      <p:ext uri="{BB962C8B-B14F-4D97-AF65-F5344CB8AC3E}">
        <p14:creationId xmlns:p14="http://schemas.microsoft.com/office/powerpoint/2010/main" val="4008864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159099"/>
            <a:ext cx="10002389" cy="488226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pt-BR" b="1" u="sng" dirty="0">
                <a:solidFill>
                  <a:srgbClr val="FF0000"/>
                </a:solidFill>
              </a:rPr>
              <a:t> ORGANIZAR E REALIZAR AS CONFERÊNCIAS DE DIREITOS DA PESSOA IDOSA NAS SUAS RESPECTIVAS INSTÂNCIAS POLÍTICO-ADMINISTRATIVAS</a:t>
            </a:r>
            <a:r>
              <a:rPr lang="pt-BR" dirty="0"/>
              <a:t>, </a:t>
            </a:r>
          </a:p>
          <a:p>
            <a:pPr algn="ctr">
              <a:lnSpc>
                <a:spcPct val="200000"/>
              </a:lnSpc>
            </a:pPr>
            <a:r>
              <a:rPr lang="pt-BR" sz="2800" b="1" u="sng" dirty="0">
                <a:solidFill>
                  <a:srgbClr val="FF0000"/>
                </a:solidFill>
              </a:rPr>
              <a:t>CONFERÊNCIA NACIONAL</a:t>
            </a:r>
          </a:p>
          <a:p>
            <a:pPr algn="ctr">
              <a:lnSpc>
                <a:spcPct val="200000"/>
              </a:lnSpc>
            </a:pPr>
            <a:r>
              <a:rPr lang="pt-BR" sz="2800" b="1" u="sng" dirty="0">
                <a:solidFill>
                  <a:srgbClr val="FF0000"/>
                </a:solidFill>
              </a:rPr>
              <a:t>CONFERÊNCIAS ESTADUAIS</a:t>
            </a:r>
          </a:p>
          <a:p>
            <a:pPr algn="ctr">
              <a:lnSpc>
                <a:spcPct val="200000"/>
              </a:lnSpc>
            </a:pPr>
            <a:r>
              <a:rPr lang="pt-BR" sz="2800" b="1" u="sng" dirty="0">
                <a:solidFill>
                  <a:srgbClr val="FF0000"/>
                </a:solidFill>
              </a:rPr>
              <a:t>CONFERÊNCIAS MUNICIPAIS.</a:t>
            </a:r>
          </a:p>
          <a:p>
            <a:pPr>
              <a:lnSpc>
                <a:spcPct val="200000"/>
              </a:lnSpc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55162" y="63964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BRASIL,2013</a:t>
            </a:r>
          </a:p>
        </p:txBody>
      </p:sp>
    </p:spTree>
    <p:extLst>
      <p:ext uri="{BB962C8B-B14F-4D97-AF65-F5344CB8AC3E}">
        <p14:creationId xmlns:p14="http://schemas.microsoft.com/office/powerpoint/2010/main" val="1267834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ONFERENCIAS DOS DIREITOS IDO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91" y="1025256"/>
            <a:ext cx="54292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2ª CONFERENCIA NACIONAL DOS DIREITOS IDO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7658" cy="41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03054" y="3876540"/>
            <a:ext cx="7651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b="1" dirty="0"/>
              <a:t>ESTAVA MARCADA PARA SE REALIZAR EM BRASÍLIA, DE 7 A 9 DE DEZEMBRO DE 2015</a:t>
            </a:r>
          </a:p>
          <a:p>
            <a:pPr fontAlgn="base"/>
            <a:r>
              <a:rPr lang="pt-BR" b="1" dirty="0"/>
              <a:t>FOI ADIADA PARA  2 A 6 DE MAIO DE 2016, EM BRASÍLIA.</a:t>
            </a:r>
          </a:p>
          <a:p>
            <a:pPr fontAlgn="base"/>
            <a:endParaRPr lang="pt-BR" b="1" dirty="0"/>
          </a:p>
          <a:p>
            <a:pPr fontAlgn="base"/>
            <a:r>
              <a:rPr lang="pt-BR" b="1" dirty="0"/>
              <a:t>A CONFERÊNCIA NACIONAL DOS DIREITOS DA PESSOA IDOSA TEVE </a:t>
            </a:r>
          </a:p>
          <a:p>
            <a:pPr fontAlgn="base"/>
            <a:r>
              <a:rPr lang="pt-BR" b="1" dirty="0"/>
              <a:t>SUA DATA ALTERADA PARA 25 A 29 DE ABRIL DE 2016.</a:t>
            </a:r>
            <a:endParaRPr lang="pt-BR" dirty="0"/>
          </a:p>
          <a:p>
            <a:pPr fontAlgn="base"/>
            <a:endParaRPr lang="pt-BR" b="1" dirty="0"/>
          </a:p>
          <a:p>
            <a:pPr fontAlgn="base"/>
            <a:endParaRPr lang="pt-BR" dirty="0"/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361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que é necessário para um conselho funcionar?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7108" y="1930401"/>
            <a:ext cx="7796894" cy="427721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ALÉM DOS ASPECTOS FORMAIS (</a:t>
            </a:r>
            <a:r>
              <a:rPr lang="pt-BR" b="1" u="sng" dirty="0">
                <a:solidFill>
                  <a:srgbClr val="FF0000"/>
                </a:solidFill>
              </a:rPr>
              <a:t>LEI DE CRIAÇÃO E REGIMENTO INTERNO</a:t>
            </a:r>
            <a:r>
              <a:rPr lang="pt-BR" dirty="0"/>
              <a:t>), O FUNCIONAMENTO DE UM CONSELHO NECESSITA DE </a:t>
            </a:r>
            <a:r>
              <a:rPr lang="pt-BR" b="1" u="sng" dirty="0">
                <a:solidFill>
                  <a:srgbClr val="FF0000"/>
                </a:solidFill>
              </a:rPr>
              <a:t>INFRAESTRUTURA FINANCEIRA E LOGÍSTICA</a:t>
            </a:r>
            <a:r>
              <a:rPr lang="pt-BR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pt-BR" b="1" u="sng" dirty="0">
                <a:solidFill>
                  <a:srgbClr val="FF0000"/>
                </a:solidFill>
              </a:rPr>
              <a:t>CABE AO PODER PÚBLICO</a:t>
            </a:r>
            <a:r>
              <a:rPr lang="pt-BR" dirty="0"/>
              <a:t> ESTADUAL OU MUNICIPAL </a:t>
            </a:r>
            <a:r>
              <a:rPr lang="pt-BR" b="1" u="sng" dirty="0">
                <a:solidFill>
                  <a:srgbClr val="FF0000"/>
                </a:solidFill>
              </a:rPr>
              <a:t>GARANTIR ESSES RECURSOS, PROVIDENCIANDO INSTALAÇÕES FIXAS E ADEQUADAS PARA SEU FUNCIONAMENTO, DEVENDO SER ASSEGURADOS JÁ NA LEI DE CRIAÇÃO DOS CONSELHOS.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 SUGESTÃO É DE QUE SE TENHA, PELO MENOS, UMA SALA COM EQUIPAMENTOS E RECURSOS HUMANOS PARA OS TRABALHOS PERMANENTES; UM ESPAÇO PARA AS REUNIÕES PLENÁRIAS PERIÓDICAS.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55162" y="63964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BRASIL,2013</a:t>
            </a:r>
          </a:p>
        </p:txBody>
      </p:sp>
    </p:spTree>
    <p:extLst>
      <p:ext uri="{BB962C8B-B14F-4D97-AF65-F5344CB8AC3E}">
        <p14:creationId xmlns:p14="http://schemas.microsoft.com/office/powerpoint/2010/main" val="2318903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QUE FAZEMOS...E O QUANTO FALTA  FAZER!</a:t>
            </a:r>
          </a:p>
        </p:txBody>
      </p:sp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21" y="1737360"/>
            <a:ext cx="6877318" cy="50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14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QUE TIPO DE CONSELHEIRO DEVEMOS SER?</a:t>
            </a:r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4"/>
          <a:stretch/>
        </p:blipFill>
        <p:spPr bwMode="auto">
          <a:xfrm>
            <a:off x="2164680" y="1970468"/>
            <a:ext cx="6934200" cy="434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08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 PROATIVO...SEMPRE</a:t>
            </a:r>
          </a:p>
        </p:txBody>
      </p:sp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56" y="1879283"/>
            <a:ext cx="9056067" cy="41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889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agentes de controle social IDO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78" y="657672"/>
            <a:ext cx="9207496" cy="51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59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b.am.br/wp-content/uploads/2015/12/Conselho-de-etica-do-galinhe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55" y="1764963"/>
            <a:ext cx="7134225" cy="44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77284" y="564634"/>
            <a:ext cx="10238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AR BLANCA" panose="02000000000000000000" pitchFamily="2" charset="0"/>
              </a:rPr>
              <a:t>QUEM FAZ UM CONSELHO SER ÉTICO</a:t>
            </a:r>
          </a:p>
          <a:p>
            <a:pPr algn="ctr"/>
            <a:r>
              <a:rPr lang="pt-BR" sz="3600" dirty="0">
                <a:latin typeface="AR BLANCA" panose="02000000000000000000" pitchFamily="2" charset="0"/>
              </a:rPr>
              <a:t>SÃO OS CONSELHEIROS!!!</a:t>
            </a:r>
          </a:p>
        </p:txBody>
      </p:sp>
    </p:spTree>
    <p:extLst>
      <p:ext uri="{BB962C8B-B14F-4D97-AF65-F5344CB8AC3E}">
        <p14:creationId xmlns:p14="http://schemas.microsoft.com/office/powerpoint/2010/main" val="972224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OBRIGADA PELA ATENÇÃO!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CONTATOS:</a:t>
            </a:r>
          </a:p>
          <a:p>
            <a:pPr algn="ctr"/>
            <a:r>
              <a:rPr lang="pt-BR" sz="3600" dirty="0"/>
              <a:t>(62) 985185976</a:t>
            </a:r>
          </a:p>
          <a:p>
            <a:pPr algn="ctr"/>
            <a:r>
              <a:rPr lang="pt-BR" sz="3600" dirty="0">
                <a:hlinkClick r:id="rId2"/>
              </a:rPr>
              <a:t>citabalestra@hotmail.com</a:t>
            </a:r>
            <a:endParaRPr lang="pt-BR" sz="3600" dirty="0"/>
          </a:p>
          <a:p>
            <a:pPr algn="ctr"/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73247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engrenagens 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90" y="569843"/>
            <a:ext cx="5985363" cy="59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756452" y="569843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Conselhos</a:t>
            </a:r>
          </a:p>
          <a:p>
            <a:r>
              <a:rPr lang="pt-BR" dirty="0"/>
              <a:t>Associações</a:t>
            </a:r>
          </a:p>
          <a:p>
            <a:r>
              <a:rPr lang="pt-BR" dirty="0"/>
              <a:t>Organizações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584353" y="0"/>
            <a:ext cx="20826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Receita Federal</a:t>
            </a:r>
          </a:p>
          <a:p>
            <a:r>
              <a:rPr lang="pt-BR" dirty="0"/>
              <a:t>Secretarias </a:t>
            </a:r>
          </a:p>
          <a:p>
            <a:r>
              <a:rPr lang="pt-BR" dirty="0"/>
              <a:t>fazendárias</a:t>
            </a:r>
          </a:p>
          <a:p>
            <a:r>
              <a:rPr lang="pt-BR" dirty="0"/>
              <a:t>Banco Central</a:t>
            </a:r>
          </a:p>
          <a:p>
            <a:r>
              <a:rPr lang="pt-BR" dirty="0"/>
              <a:t>INSS</a:t>
            </a:r>
          </a:p>
          <a:p>
            <a:r>
              <a:rPr lang="pt-BR" dirty="0"/>
              <a:t>Juntas Comerciais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35183" y="4450636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Controladorias</a:t>
            </a:r>
          </a:p>
          <a:p>
            <a:r>
              <a:rPr lang="pt-BR" dirty="0"/>
              <a:t>Ouvidorias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364228" y="3454062"/>
            <a:ext cx="21253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Ministério Público</a:t>
            </a:r>
          </a:p>
          <a:p>
            <a:r>
              <a:rPr lang="pt-BR" dirty="0"/>
              <a:t>Tribunais de Conta</a:t>
            </a:r>
          </a:p>
          <a:p>
            <a:r>
              <a:rPr lang="pt-BR" dirty="0"/>
              <a:t>Polícias</a:t>
            </a:r>
          </a:p>
          <a:p>
            <a:r>
              <a:rPr lang="pt-BR" dirty="0"/>
              <a:t>Legislativo</a:t>
            </a:r>
          </a:p>
          <a:p>
            <a:r>
              <a:rPr lang="pt-BR" dirty="0"/>
              <a:t>Judiciário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87148" y="175224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Controle Social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08975" y="509365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Controle Interno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396771" y="169973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Controle Fiscal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555866" y="509365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Controle Externo</a:t>
            </a:r>
          </a:p>
        </p:txBody>
      </p:sp>
    </p:spTree>
    <p:extLst>
      <p:ext uri="{BB962C8B-B14F-4D97-AF65-F5344CB8AC3E}">
        <p14:creationId xmlns:p14="http://schemas.microsoft.com/office/powerpoint/2010/main" val="96363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071523" y="656822"/>
          <a:ext cx="10058400" cy="509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Resultado de imagem para constituição feder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83" y="824248"/>
            <a:ext cx="2137745" cy="20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constituição feder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83" y="3449391"/>
            <a:ext cx="2137745" cy="20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3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CONTROLE SOCIAL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3200" b="1" u="sng" dirty="0"/>
              <a:t>PARTICIPAÇÃO DO CIDADÃO NA GESTÃO PÚBLICA</a:t>
            </a:r>
            <a:r>
              <a:rPr lang="pt-BR" dirty="0"/>
              <a:t>, </a:t>
            </a:r>
            <a:r>
              <a:rPr lang="pt-BR" sz="3000" b="1" u="sng" dirty="0"/>
              <a:t>NA FISCALIZAÇÃO, NO MONITORAMENTO E NO CONTROLE DAS AÇÕES DA ADMISTRAÇÃO PÚBLICA.</a:t>
            </a:r>
          </a:p>
          <a:p>
            <a:pPr algn="just"/>
            <a:endParaRPr lang="pt-BR" sz="3000" b="1" u="sng" dirty="0"/>
          </a:p>
          <a:p>
            <a:r>
              <a:rPr lang="pt-BR" dirty="0"/>
              <a:t> </a:t>
            </a:r>
            <a:r>
              <a:rPr lang="pt-BR" sz="3200" b="1" u="sng" dirty="0"/>
              <a:t>IMPORTANTE MECANISMO  DE PREVENÇÃO À CORRUPÇÃO E DE FORTALECIMENTO DA CIDADANIA.</a:t>
            </a:r>
          </a:p>
          <a:p>
            <a:endParaRPr lang="pt-BR" dirty="0"/>
          </a:p>
          <a:p>
            <a:pPr algn="just"/>
            <a:r>
              <a:rPr lang="pt-BR" sz="3200" b="1" u="sng" dirty="0"/>
              <a:t>PODE SER EXERCIDO INDIVIDUALMENTE OU POR MEIO DE ENTIDADES ASSOCIATIVAS E REPRESENTATIVAS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163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52" y="145773"/>
            <a:ext cx="8713336" cy="57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5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5" y="0"/>
            <a:ext cx="8436690" cy="63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9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2" y="888642"/>
            <a:ext cx="5773225" cy="448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888642"/>
            <a:ext cx="55816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1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CONSELHOS DE POLITICAS PUBLICAS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Times" panose="02020603050405020304" pitchFamily="18" charset="0"/>
              </a:rPr>
              <a:t>SÃO ÓRGÃOS COLEGIADOS,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Times" panose="02020603050405020304" pitchFamily="18" charset="0"/>
              </a:rPr>
              <a:t>PERMANENTES,</a:t>
            </a:r>
            <a:endParaRPr lang="pt-BR" altLang="pt-BR" sz="2800" dirty="0">
              <a:solidFill>
                <a:schemeClr val="tx1"/>
              </a:solidFill>
            </a:endParaRPr>
          </a:p>
          <a:p>
            <a:pPr lvl="0" algn="ctr"/>
            <a:r>
              <a:rPr lang="pt-BR" altLang="pt-BR" sz="2800" dirty="0">
                <a:solidFill>
                  <a:srgbClr val="000000"/>
                </a:solidFill>
                <a:latin typeface="Times" panose="02020603050405020304" pitchFamily="18" charset="0"/>
              </a:rPr>
              <a:t>PARITÁRIOS E DELIBERATIVOS, </a:t>
            </a:r>
          </a:p>
          <a:p>
            <a:pPr lvl="0" algn="ctr"/>
            <a:r>
              <a:rPr lang="pt-BR" altLang="pt-BR" sz="2800" dirty="0">
                <a:solidFill>
                  <a:srgbClr val="000000"/>
                </a:solidFill>
                <a:latin typeface="Times" panose="02020603050405020304" pitchFamily="18" charset="0"/>
              </a:rPr>
              <a:t>COM A INCUMBÊNCIA DE</a:t>
            </a:r>
          </a:p>
          <a:p>
            <a:pPr lvl="0" algn="ctr"/>
            <a:r>
              <a:rPr lang="pt-BR" altLang="pt-BR" sz="2800" dirty="0">
                <a:solidFill>
                  <a:srgbClr val="000000"/>
                </a:solidFill>
                <a:latin typeface="Times" panose="02020603050405020304" pitchFamily="18" charset="0"/>
              </a:rPr>
              <a:t> FORMULAÇÃO, </a:t>
            </a:r>
          </a:p>
          <a:p>
            <a:pPr lvl="0" algn="ctr"/>
            <a:r>
              <a:rPr lang="pt-BR" altLang="pt-BR" sz="2800" dirty="0">
                <a:solidFill>
                  <a:srgbClr val="000000"/>
                </a:solidFill>
                <a:latin typeface="Times" panose="02020603050405020304" pitchFamily="18" charset="0"/>
              </a:rPr>
              <a:t>SUPERVISÃO E</a:t>
            </a:r>
          </a:p>
          <a:p>
            <a:pPr algn="ctr"/>
            <a:r>
              <a:rPr lang="pt-BR" altLang="pt-BR" sz="2800" dirty="0">
                <a:solidFill>
                  <a:srgbClr val="000000"/>
                </a:solidFill>
                <a:latin typeface="Times" panose="02020603050405020304" pitchFamily="18" charset="0"/>
              </a:rPr>
              <a:t>AVALIAÇÃO DAS POLÍTICAS PÚBLICAS</a:t>
            </a:r>
            <a:endParaRPr lang="pt-BR" altLang="pt-BR" sz="2800" dirty="0"/>
          </a:p>
          <a:p>
            <a:pPr algn="ctr"/>
            <a:endParaRPr lang="pt-BR" sz="28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06488" y="319988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06488" y="337768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365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1005</Words>
  <Application>Microsoft Office PowerPoint</Application>
  <PresentationFormat>Widescreen</PresentationFormat>
  <Paragraphs>115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 BLANCA</vt:lpstr>
      <vt:lpstr>Arial</vt:lpstr>
      <vt:lpstr>Calibri</vt:lpstr>
      <vt:lpstr>Calibri Light</vt:lpstr>
      <vt:lpstr>Times</vt:lpstr>
      <vt:lpstr>Wingdings</vt:lpstr>
      <vt:lpstr>Retrospectiva</vt:lpstr>
      <vt:lpstr>Apresentação do PowerPoint</vt:lpstr>
      <vt:lpstr>A SOCIEDADE TEM O DIREITO DE PEDIR CONTA A TODO AGENTE PÚBLICO POR SUA ADMINISTRAÇÃO.</vt:lpstr>
      <vt:lpstr>Apresentação do PowerPoint</vt:lpstr>
      <vt:lpstr>Apresentação do PowerPoint</vt:lpstr>
      <vt:lpstr>CONTROLE SOCIAL</vt:lpstr>
      <vt:lpstr>Apresentação do PowerPoint</vt:lpstr>
      <vt:lpstr>Apresentação do PowerPoint</vt:lpstr>
      <vt:lpstr>Apresentação do PowerPoint</vt:lpstr>
      <vt:lpstr>CONSELHOS DE POLITICAS PUBLICAS</vt:lpstr>
      <vt:lpstr>Apresentação do PowerPoint</vt:lpstr>
      <vt:lpstr>O que é um Conselho de Direitos da Pessoa Idosa? </vt:lpstr>
      <vt:lpstr>Apresentação do PowerPoint</vt:lpstr>
      <vt:lpstr>Apresentação do PowerPoint</vt:lpstr>
      <vt:lpstr>Apresentação do PowerPoint</vt:lpstr>
      <vt:lpstr>DEVE SER PARITÁRIO  CONSTITUÍDO POR IGUAL NÚMERO DE REPRESENTANTES DO GOVERNO E DA SOCIEDADE CIVIL LOCAL. </vt:lpstr>
      <vt:lpstr>Apresentação do PowerPoint</vt:lpstr>
      <vt:lpstr>COMPETÊNCIAS DE UM CONSELHO ESTADUAL OU MUNICIPAL DE DIREITOS DA PESSOA IDOSA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é necessário para um conselho funcionar?</vt:lpstr>
      <vt:lpstr>O QUE FAZEMOS...E O QUANTO FALTA  FAZER!</vt:lpstr>
      <vt:lpstr>QUE TIPO DE CONSELHEIRO DEVEMOS SER?</vt:lpstr>
      <vt:lpstr>SER PROATIVO...SEMPRE</vt:lpstr>
      <vt:lpstr>Apresentação do PowerPoint</vt:lpstr>
      <vt:lpstr>Apresentação do PowerPoint</vt:lpstr>
      <vt:lpstr>OBRIGADA PELA ATENÇÃO!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carmencita marcia balestra</dc:creator>
  <cp:lastModifiedBy>carmencita marcia balestra</cp:lastModifiedBy>
  <cp:revision>9</cp:revision>
  <dcterms:created xsi:type="dcterms:W3CDTF">2017-08-06T13:06:51Z</dcterms:created>
  <dcterms:modified xsi:type="dcterms:W3CDTF">2020-08-25T10:10:25Z</dcterms:modified>
</cp:coreProperties>
</file>