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92" r:id="rId12"/>
    <p:sldId id="269" r:id="rId13"/>
    <p:sldId id="270" r:id="rId14"/>
    <p:sldId id="276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14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84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1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14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62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61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78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33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18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87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1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FE48-669D-45EF-80A1-714921CA820B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29C6-98FB-4C38-BA54-A0180C1FC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4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96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800"/>
              <a:t>ELE CERTAMENTE SERÁ UM POUCO DE TUDO ISSO, MAS....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/>
              <a:t>DEPENDERÁ DE CADA UM DESCOBRIR MEIOS PARA DOSAR:</a:t>
            </a:r>
          </a:p>
          <a:p>
            <a:r>
              <a:rPr lang="pt-BR" altLang="pt-BR" dirty="0"/>
              <a:t>SOLIDÃO</a:t>
            </a:r>
          </a:p>
          <a:p>
            <a:r>
              <a:rPr lang="pt-BR" altLang="pt-BR" dirty="0"/>
              <a:t>MÊDO</a:t>
            </a:r>
          </a:p>
          <a:p>
            <a:r>
              <a:rPr lang="pt-BR" altLang="pt-BR" dirty="0"/>
              <a:t>EMOÇÕES FORTES</a:t>
            </a:r>
          </a:p>
          <a:p>
            <a:r>
              <a:rPr lang="pt-BR" altLang="pt-BR" dirty="0"/>
              <a:t>TRISTEZA</a:t>
            </a:r>
          </a:p>
          <a:p>
            <a:r>
              <a:rPr lang="pt-BR" altLang="pt-BR" dirty="0"/>
              <a:t>PERDAS</a:t>
            </a:r>
          </a:p>
          <a:p>
            <a:r>
              <a:rPr lang="pt-BR" altLang="pt-BR" dirty="0"/>
              <a:t>CONQUISTAS...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1546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ontanhas azuis">
            <a:extLst>
              <a:ext uri="{FF2B5EF4-FFF2-40B4-BE49-F238E27FC236}">
                <a16:creationId xmlns:a16="http://schemas.microsoft.com/office/drawing/2014/main" id="{42DDD07F-7C74-41C4-A6EC-E51BF8D0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2"/>
            <a:ext cx="5463512" cy="33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verno">
            <a:extLst>
              <a:ext uri="{FF2B5EF4-FFF2-40B4-BE49-F238E27FC236}">
                <a16:creationId xmlns:a16="http://schemas.microsoft.com/office/drawing/2014/main" id="{355DD9D1-0E0A-4721-8475-ECBD4186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03" y="3296991"/>
            <a:ext cx="6585397" cy="34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ôr-do-sol">
            <a:extLst>
              <a:ext uri="{FF2B5EF4-FFF2-40B4-BE49-F238E27FC236}">
                <a16:creationId xmlns:a16="http://schemas.microsoft.com/office/drawing/2014/main" id="{AFC4903F-51FA-494D-8E9F-7420C9F4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6991"/>
            <a:ext cx="5606603" cy="34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inféias">
            <a:extLst>
              <a:ext uri="{FF2B5EF4-FFF2-40B4-BE49-F238E27FC236}">
                <a16:creationId xmlns:a16="http://schemas.microsoft.com/office/drawing/2014/main" id="{528BBBB4-EEAA-420A-9E79-6DE6DEB1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12" y="-30161"/>
            <a:ext cx="6728488" cy="34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b="1"/>
              <a:t>AS MINHAS IDADES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2133601"/>
            <a:ext cx="8075612" cy="3997325"/>
          </a:xfrm>
        </p:spPr>
        <p:txBody>
          <a:bodyPr/>
          <a:lstStyle/>
          <a:p>
            <a:pPr algn="just"/>
            <a:r>
              <a:rPr lang="pt-BR" altLang="pt-BR" dirty="0"/>
              <a:t>ENTRE EM SUA MENTE E DÊ UMA BOA OLHADA EM SI MESMO...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  <a:p>
            <a:pPr algn="just">
              <a:buFont typeface="Wingdings" panose="05000000000000000000" pitchFamily="2" charset="2"/>
              <a:buNone/>
            </a:pPr>
            <a:endParaRPr lang="pt-BR" altLang="pt-BR" dirty="0"/>
          </a:p>
          <a:p>
            <a:pPr algn="just"/>
            <a:endParaRPr lang="pt-BR" altLang="pt-BR" dirty="0"/>
          </a:p>
          <a:p>
            <a:pPr algn="just">
              <a:buFont typeface="Wingdings" panose="05000000000000000000" pitchFamily="2" charset="2"/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191635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1" y="1484314"/>
            <a:ext cx="7781925" cy="4251325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pt-BR" altLang="pt-BR" sz="200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altLang="pt-BR" sz="2000"/>
              <a:t>AS MEUS PRÓPRIOS OLHOS, MEU </a:t>
            </a:r>
            <a:r>
              <a:rPr lang="pt-BR" altLang="pt-BR" sz="2000" i="1"/>
              <a:t>CORPO</a:t>
            </a:r>
            <a:r>
              <a:rPr lang="pt-BR" altLang="pt-BR" sz="2000"/>
              <a:t> É COMO DE UMA PESSOA DE ...........ANOS;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altLang="pt-BR" sz="2000"/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altLang="pt-BR" sz="200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altLang="pt-BR" sz="2000"/>
              <a:t>MEUS </a:t>
            </a:r>
            <a:r>
              <a:rPr lang="pt-BR" altLang="pt-BR" sz="2000" i="1"/>
              <a:t>PENSAMENTOS E INTERESSES</a:t>
            </a:r>
            <a:r>
              <a:rPr lang="pt-BR" altLang="pt-BR" sz="2000"/>
              <a:t> SÃO COMO OS DE UMA PESSOA DE ...........ANOS;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altLang="pt-BR" sz="2000"/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altLang="pt-BR" sz="200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altLang="pt-BR" sz="2000"/>
              <a:t>MINHA POSIÇÃO </a:t>
            </a:r>
            <a:r>
              <a:rPr lang="pt-BR" altLang="pt-BR" sz="2000" i="1"/>
              <a:t>NA SOCIEDADE</a:t>
            </a:r>
            <a:r>
              <a:rPr lang="pt-BR" altLang="pt-BR" sz="2000"/>
              <a:t> É COMO A DE ALGUÉM DE ...........ANOS;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altLang="pt-BR" sz="2000"/>
          </a:p>
          <a:p>
            <a:pPr marL="609600" indent="-609600">
              <a:lnSpc>
                <a:spcPct val="80000"/>
              </a:lnSpc>
              <a:buNone/>
            </a:pPr>
            <a:endParaRPr lang="pt-BR" altLang="pt-BR" sz="200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altLang="pt-BR" sz="2000"/>
              <a:t>BEM LA NO FUNDO, EU REALMENTE </a:t>
            </a:r>
            <a:r>
              <a:rPr lang="pt-BR" altLang="pt-BR" sz="2000" i="1"/>
              <a:t>ME SINTO</a:t>
            </a:r>
            <a:r>
              <a:rPr lang="pt-BR" altLang="pt-BR" sz="2000"/>
              <a:t> COMO UMA PESSOA DE ...........ANOS;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pt-BR" altLang="pt-BR" sz="2000"/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pt-BR" altLang="pt-BR" sz="2400" b="1"/>
              <a:t>FRANCAMENTE, </a:t>
            </a:r>
            <a:r>
              <a:rPr lang="pt-BR" altLang="pt-BR" sz="2400" b="1" i="1"/>
              <a:t>EU GOSTARIA DE TER...</a:t>
            </a:r>
            <a:r>
              <a:rPr lang="pt-BR" altLang="pt-BR" sz="2400" b="1"/>
              <a:t>.......ANOS.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351088" y="333375"/>
            <a:ext cx="7200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/>
              <a:t>PONHA UMA IDADE CRONOLÓGICA EM CADA UMA DAS SENTENÇAS</a:t>
            </a:r>
          </a:p>
        </p:txBody>
      </p:sp>
    </p:spTree>
    <p:extLst>
      <p:ext uri="{BB962C8B-B14F-4D97-AF65-F5344CB8AC3E}">
        <p14:creationId xmlns:p14="http://schemas.microsoft.com/office/powerpoint/2010/main" val="104863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2800" b="1"/>
              <a:t>UM EXEMPLO:</a:t>
            </a:r>
            <a:br>
              <a:rPr lang="pt-BR" altLang="pt-BR" sz="2800" b="1"/>
            </a:br>
            <a:r>
              <a:rPr lang="pt-BR" altLang="pt-BR" sz="2800" b="1"/>
              <a:t>QUAL É O MAIOR ELOGIO QUE SE FAZ A UMA PESSOA</a:t>
            </a:r>
            <a:r>
              <a:rPr lang="pt-BR" altLang="pt-BR" sz="3800"/>
              <a:t>....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4113" y="1916114"/>
            <a:ext cx="7772400" cy="4530725"/>
          </a:xfrm>
        </p:spPr>
        <p:txBody>
          <a:bodyPr/>
          <a:lstStyle/>
          <a:p>
            <a:r>
              <a:rPr lang="pt-BR" altLang="pt-BR"/>
              <a:t>NOSSA COMO VOCÊ0 ESTÁ JOVEM, NEM PARECE QUE TEM ESSA IDADE!!!</a:t>
            </a:r>
          </a:p>
          <a:p>
            <a:endParaRPr lang="pt-BR" altLang="pt-BR"/>
          </a:p>
          <a:p>
            <a:r>
              <a:rPr lang="pt-BR" altLang="pt-BR"/>
              <a:t>ELA TEM UM “AR” TÃO JOVEM PARA IDADE DELA!!!</a:t>
            </a:r>
          </a:p>
          <a:p>
            <a:endParaRPr lang="pt-BR" altLang="pt-BR"/>
          </a:p>
          <a:p>
            <a:r>
              <a:rPr lang="pt-BR" altLang="pt-BR"/>
              <a:t>NÃO SOU VELHA, SOU UMA JOVEM!!!</a:t>
            </a:r>
          </a:p>
        </p:txBody>
      </p:sp>
    </p:spTree>
    <p:extLst>
      <p:ext uri="{BB962C8B-B14F-4D97-AF65-F5344CB8AC3E}">
        <p14:creationId xmlns:p14="http://schemas.microsoft.com/office/powerpoint/2010/main" val="274577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oto0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333375"/>
            <a:ext cx="3419475" cy="4497388"/>
          </a:xfrm>
          <a:solidFill>
            <a:srgbClr val="339966"/>
          </a:solidFill>
          <a:ln w="57150" cmpd="thickThin">
            <a:solidFill>
              <a:srgbClr val="339966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" name="Picture 3" descr="foto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393950"/>
            <a:ext cx="3790950" cy="4464050"/>
          </a:xfrm>
          <a:prstGeom prst="rect">
            <a:avLst/>
          </a:prstGeom>
          <a:noFill/>
          <a:ln w="57150" cmpd="thinThick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311901" y="404813"/>
            <a:ext cx="3744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/>
              <a:t>TODOS NÓS VAMOS ENVELHECER</a:t>
            </a:r>
          </a:p>
        </p:txBody>
      </p:sp>
    </p:spTree>
    <p:extLst>
      <p:ext uri="{BB962C8B-B14F-4D97-AF65-F5344CB8AC3E}">
        <p14:creationId xmlns:p14="http://schemas.microsoft.com/office/powerpoint/2010/main" val="430111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800"/>
              <a:t>OS  MITOS MAIS PERSISTENTES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4" y="1600201"/>
            <a:ext cx="8002587" cy="4530725"/>
          </a:xfrm>
        </p:spPr>
        <p:txBody>
          <a:bodyPr/>
          <a:lstStyle/>
          <a:p>
            <a:pPr algn="ctr"/>
            <a:r>
              <a:rPr lang="pt-BR" altLang="pt-BR" b="1"/>
              <a:t>A MAIORIA DOS IDOSOS É SENIL OU DOENTE</a:t>
            </a:r>
            <a:r>
              <a:rPr lang="pt-BR" altLang="pt-BR"/>
              <a:t>.</a:t>
            </a:r>
          </a:p>
          <a:p>
            <a:r>
              <a:rPr lang="pt-BR" altLang="pt-BR" sz="2000" b="1"/>
              <a:t>SENIL</a:t>
            </a:r>
            <a:r>
              <a:rPr lang="pt-BR" altLang="pt-BR" sz="2000"/>
              <a:t>: SINTOMAS E SINAIS DE  DOENÇAS DEGENERATIVAS DO SISTEMA NERVOSO.</a:t>
            </a:r>
          </a:p>
          <a:p>
            <a:r>
              <a:rPr lang="pt-BR" altLang="pt-BR" sz="2000"/>
              <a:t>GRANDE PARTE DOS IDOSOS NÃO APRESENTAM ESTA DEGENERAÇÃO</a:t>
            </a:r>
          </a:p>
          <a:p>
            <a:r>
              <a:rPr lang="pt-BR" altLang="pt-BR" sz="2000"/>
              <a:t>PORTANTO , PARA ROMPER COM ESTE MITO PRECISAMOS COMPREENDER QUE:</a:t>
            </a:r>
          </a:p>
          <a:p>
            <a:endParaRPr lang="pt-BR" altLang="pt-BR" sz="2000"/>
          </a:p>
          <a:p>
            <a:pPr algn="ctr"/>
            <a:r>
              <a:rPr lang="pt-BR" altLang="pt-BR" sz="3200"/>
              <a:t>O ENVELHECIMENTO NORMAL NÃO AFETA AS FUNÇÕES COGNITIVAS</a:t>
            </a:r>
          </a:p>
        </p:txBody>
      </p:sp>
    </p:spTree>
    <p:extLst>
      <p:ext uri="{BB962C8B-B14F-4D97-AF65-F5344CB8AC3E}">
        <p14:creationId xmlns:p14="http://schemas.microsoft.com/office/powerpoint/2010/main" val="41958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OUTROS MITOS....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/>
              <a:t>OS VELHOS SÃO MENOS PRODUTIVOS QUE OS JOVENS;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 b="1"/>
              <a:t>TODO VELHO É DOENTE...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 b="1"/>
          </a:p>
          <a:p>
            <a:pPr>
              <a:lnSpc>
                <a:spcPct val="90000"/>
              </a:lnSpc>
            </a:pPr>
            <a:r>
              <a:rPr lang="pt-BR" altLang="pt-BR" sz="2400" b="1"/>
              <a:t>OS VELHOS SÃO TEIMOSOS, SÃO INCAPAZES DE MUDAR;</a:t>
            </a:r>
          </a:p>
          <a:p>
            <a:pPr>
              <a:lnSpc>
                <a:spcPct val="90000"/>
              </a:lnSpc>
            </a:pPr>
            <a:endParaRPr lang="pt-BR" altLang="pt-BR" sz="2400" b="1"/>
          </a:p>
          <a:p>
            <a:pPr>
              <a:lnSpc>
                <a:spcPct val="90000"/>
              </a:lnSpc>
            </a:pPr>
            <a:r>
              <a:rPr lang="pt-BR" altLang="pt-BR" sz="2400" b="1"/>
              <a:t>TODOS OS VELHOS SÃO IGUAIS;</a:t>
            </a:r>
          </a:p>
          <a:p>
            <a:pPr>
              <a:lnSpc>
                <a:spcPct val="90000"/>
              </a:lnSpc>
            </a:pPr>
            <a:endParaRPr lang="pt-BR" altLang="pt-BR" sz="2400" b="1"/>
          </a:p>
          <a:p>
            <a:pPr>
              <a:lnSpc>
                <a:spcPct val="90000"/>
              </a:lnSpc>
            </a:pPr>
            <a:r>
              <a:rPr lang="pt-BR" altLang="pt-BR" sz="2400" b="1"/>
              <a:t>TODOS OS VELHOS SÃO SOLITÁRIOS </a:t>
            </a:r>
          </a:p>
        </p:txBody>
      </p:sp>
    </p:spTree>
    <p:extLst>
      <p:ext uri="{BB962C8B-B14F-4D97-AF65-F5344CB8AC3E}">
        <p14:creationId xmlns:p14="http://schemas.microsoft.com/office/powerpoint/2010/main" val="409333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77813"/>
            <a:ext cx="8604250" cy="1143000"/>
          </a:xfrm>
        </p:spPr>
        <p:txBody>
          <a:bodyPr/>
          <a:lstStyle/>
          <a:p>
            <a:pPr algn="ctr"/>
            <a:r>
              <a:rPr lang="pt-BR" altLang="pt-BR" sz="3800" b="1"/>
              <a:t>NA VERDADE OS MITOS ESTÃO LIGADOS AO DESCONHECIMENTO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2792413"/>
            <a:ext cx="8075612" cy="3338512"/>
          </a:xfrm>
        </p:spPr>
        <p:txBody>
          <a:bodyPr/>
          <a:lstStyle/>
          <a:p>
            <a:pPr algn="ctr"/>
            <a:endParaRPr lang="pt-BR" altLang="pt-BR" b="1"/>
          </a:p>
          <a:p>
            <a:pPr algn="ctr"/>
            <a:endParaRPr lang="pt-BR" altLang="pt-BR" b="1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495551" y="1989139"/>
            <a:ext cx="73453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/>
              <a:t>E TALVEZ POR ISSO, A VELHICE QUASE SEMPRE ESTÁ ASSOCIADA À: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/>
              <a:t>DOENÇAS;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/>
              <a:t>ABORRECIMENTO;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/>
              <a:t>EGOÍSMO;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/>
              <a:t>IMPOTÊNCIA SEXUAL;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/>
              <a:t>RIGIDEZ DE CARÁTER;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/>
              <a:t>AS RUGAS;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2400" b="1"/>
              <a:t>CABELOS BRANCOS</a:t>
            </a:r>
          </a:p>
        </p:txBody>
      </p:sp>
    </p:spTree>
    <p:extLst>
      <p:ext uri="{BB962C8B-B14F-4D97-AF65-F5344CB8AC3E}">
        <p14:creationId xmlns:p14="http://schemas.microsoft.com/office/powerpoint/2010/main" val="28250705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UMA CONSTATAÇÃO....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TODAS AS DEMAIS FAIXAS ETÁRIAS PODEM APRESENTAR AS CARACTERÍSTICAS CITADAS.</a:t>
            </a:r>
          </a:p>
          <a:p>
            <a:endParaRPr lang="pt-BR" altLang="pt-BR"/>
          </a:p>
          <a:p>
            <a:r>
              <a:rPr lang="pt-BR" altLang="pt-BR"/>
              <a:t>APENAS AS RUGAS E OS CABELOS BRANCOS É QUE SÃO PRÓPRIOS DAS PESSOAS QUE ENVELHECEM.</a:t>
            </a:r>
          </a:p>
          <a:p>
            <a:endParaRPr lang="pt-BR" altLang="pt-BR"/>
          </a:p>
          <a:p>
            <a:pPr lvl="4" algn="r"/>
            <a:r>
              <a:rPr lang="pt-BR" altLang="pt-BR" b="1"/>
              <a:t>(BERGUER, 1996)</a:t>
            </a:r>
          </a:p>
        </p:txBody>
      </p:sp>
    </p:spTree>
    <p:extLst>
      <p:ext uri="{BB962C8B-B14F-4D97-AF65-F5344CB8AC3E}">
        <p14:creationId xmlns:p14="http://schemas.microsoft.com/office/powerpoint/2010/main" val="29605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2888" y="981076"/>
            <a:ext cx="7885112" cy="2232025"/>
          </a:xfrm>
        </p:spPr>
        <p:txBody>
          <a:bodyPr/>
          <a:lstStyle/>
          <a:p>
            <a:pPr algn="ctr"/>
            <a:r>
              <a:rPr lang="pt-BR" altLang="pt-BR" sz="4000" b="1"/>
              <a:t>COMPREENDENDO O FENÔMENO DO ENVELHECIMENTO.</a:t>
            </a:r>
            <a:br>
              <a:rPr lang="pt-BR" altLang="pt-BR" sz="4000" b="1"/>
            </a:br>
            <a:endParaRPr lang="pt-BR" altLang="pt-BR" sz="4000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6021388"/>
            <a:ext cx="6400800" cy="576262"/>
          </a:xfrm>
        </p:spPr>
        <p:txBody>
          <a:bodyPr/>
          <a:lstStyle/>
          <a:p>
            <a:r>
              <a:rPr lang="pt-BR" altLang="pt-BR" b="1"/>
              <a:t>Profª Ms.Carmencita Balestra/UEG/UNATI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79875" y="3789363"/>
            <a:ext cx="5022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 i="1">
                <a:solidFill>
                  <a:schemeClr val="tx2"/>
                </a:solidFill>
              </a:rPr>
              <a:t>ROMPENDO COM MITOS E PRECONCEITOS</a:t>
            </a:r>
          </a:p>
        </p:txBody>
      </p:sp>
    </p:spTree>
    <p:extLst>
      <p:ext uri="{BB962C8B-B14F-4D97-AF65-F5344CB8AC3E}">
        <p14:creationId xmlns:p14="http://schemas.microsoft.com/office/powerpoint/2010/main" val="394718532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800"/>
              <a:t>ESSES EQUÍVOCOS É QUE VÃO GERAR OS ESTEREÓTIPOS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1"/>
            <a:ext cx="8229600" cy="4530725"/>
          </a:xfrm>
        </p:spPr>
        <p:txBody>
          <a:bodyPr/>
          <a:lstStyle/>
          <a:p>
            <a:pPr algn="ctr"/>
            <a:r>
              <a:rPr lang="pt-BR" altLang="pt-BR" b="1"/>
              <a:t>E O QUE É UM ESTEREÓTIPO?</a:t>
            </a:r>
          </a:p>
          <a:p>
            <a:pPr algn="ctr"/>
            <a:endParaRPr lang="pt-BR" altLang="pt-BR" b="1"/>
          </a:p>
          <a:p>
            <a:r>
              <a:rPr lang="pt-BR" altLang="pt-BR"/>
              <a:t>É UMA CHAVÃO, UMA OPINIÃO FEITA, UMA FÓRMULA VULGAR, BANAL, DESPROVIDA DE QUALQUER ORIGINALIDADE.</a:t>
            </a:r>
          </a:p>
          <a:p>
            <a:endParaRPr lang="pt-BR" altLang="pt-BR"/>
          </a:p>
          <a:p>
            <a:r>
              <a:rPr lang="pt-BR" altLang="pt-BR"/>
              <a:t> TRATA-SE DE UMA PERCEPÇÃO POSITIVA OU NEGATIVA, REPRODUZIDA, PELO OUTRO E POR NÓS MESMOS.</a:t>
            </a:r>
          </a:p>
        </p:txBody>
      </p:sp>
    </p:spTree>
    <p:extLst>
      <p:ext uri="{BB962C8B-B14F-4D97-AF65-F5344CB8AC3E}">
        <p14:creationId xmlns:p14="http://schemas.microsoft.com/office/powerpoint/2010/main" val="1382495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800"/>
              <a:t>OS ESTERÓTIPOS MAIS COMUNS EM RELAÇÃO A VELHICE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7772400" cy="49974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altLang="pt-BR" sz="2400"/>
              <a:t>OS IDOSOS:</a:t>
            </a:r>
          </a:p>
          <a:p>
            <a:pPr>
              <a:lnSpc>
                <a:spcPct val="80000"/>
              </a:lnSpc>
            </a:pPr>
            <a:endParaRPr lang="pt-BR" altLang="pt-BR" sz="2400"/>
          </a:p>
          <a:p>
            <a:pPr>
              <a:lnSpc>
                <a:spcPct val="80000"/>
              </a:lnSpc>
            </a:pPr>
            <a:r>
              <a:rPr lang="pt-BR" altLang="pt-BR" sz="2400"/>
              <a:t> </a:t>
            </a:r>
            <a:r>
              <a:rPr lang="pt-BR" altLang="pt-BR" sz="2400" b="1"/>
              <a:t>GOSTAM DE REZAR MUITO;</a:t>
            </a:r>
          </a:p>
          <a:p>
            <a:pPr>
              <a:lnSpc>
                <a:spcPct val="80000"/>
              </a:lnSpc>
            </a:pPr>
            <a:r>
              <a:rPr lang="pt-BR" altLang="pt-BR" sz="2400" b="1"/>
              <a:t>NÃO SÃO SOCIÁVEIS, NÃO GOSTAM DE RIR;</a:t>
            </a:r>
          </a:p>
          <a:p>
            <a:pPr>
              <a:lnSpc>
                <a:spcPct val="80000"/>
              </a:lnSpc>
            </a:pPr>
            <a:r>
              <a:rPr lang="pt-BR" altLang="pt-BR" sz="2400" b="1"/>
              <a:t>SÓ GOSTAM DE RECORDAR O PASSADO;</a:t>
            </a:r>
          </a:p>
          <a:p>
            <a:pPr>
              <a:lnSpc>
                <a:spcPct val="80000"/>
              </a:lnSpc>
            </a:pPr>
            <a:r>
              <a:rPr lang="pt-BR" altLang="pt-BR" sz="2400" b="1"/>
              <a:t>TOMAM MUITOS REMÉDIOS;</a:t>
            </a:r>
          </a:p>
          <a:p>
            <a:pPr>
              <a:lnSpc>
                <a:spcPct val="80000"/>
              </a:lnSpc>
            </a:pPr>
            <a:r>
              <a:rPr lang="pt-BR" altLang="pt-BR" sz="2400" b="1"/>
              <a:t>GOSTAM DE DEPENDER DOS FILHOS;</a:t>
            </a:r>
          </a:p>
          <a:p>
            <a:pPr>
              <a:lnSpc>
                <a:spcPct val="80000"/>
              </a:lnSpc>
            </a:pPr>
            <a:r>
              <a:rPr lang="pt-BR" altLang="pt-BR" sz="2400" b="1"/>
              <a:t>NÃO SE PREOCUPAM COM A APARÊNCIA;</a:t>
            </a:r>
          </a:p>
          <a:p>
            <a:pPr>
              <a:lnSpc>
                <a:spcPct val="80000"/>
              </a:lnSpc>
            </a:pPr>
            <a:r>
              <a:rPr lang="pt-BR" altLang="pt-BR" sz="2400" b="1"/>
              <a:t>SÃO INSEGUROS;</a:t>
            </a:r>
          </a:p>
          <a:p>
            <a:pPr>
              <a:lnSpc>
                <a:spcPct val="80000"/>
              </a:lnSpc>
            </a:pPr>
            <a:r>
              <a:rPr lang="pt-BR" altLang="pt-BR" sz="2400" b="1"/>
              <a:t>SAÕ QUASE TODOS POBRES;</a:t>
            </a:r>
          </a:p>
          <a:p>
            <a:pPr>
              <a:lnSpc>
                <a:spcPct val="80000"/>
              </a:lnSpc>
            </a:pPr>
            <a:r>
              <a:rPr lang="pt-BR" altLang="pt-BR" sz="2400" b="1"/>
              <a:t>SÃO FRÁGEIS PARA FAZER EXERCÍCIOS FÍSICOS;</a:t>
            </a:r>
          </a:p>
          <a:p>
            <a:pPr>
              <a:lnSpc>
                <a:spcPct val="80000"/>
              </a:lnSpc>
            </a:pPr>
            <a:r>
              <a:rPr lang="pt-BR" altLang="pt-BR" sz="2400" b="1"/>
              <a:t>NÃO SE INTERESSAM PELA SEXUALIDADE...</a:t>
            </a:r>
          </a:p>
          <a:p>
            <a:pPr>
              <a:lnSpc>
                <a:spcPct val="80000"/>
              </a:lnSpc>
            </a:pPr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398138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EM RESUMO....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/>
              <a:t> AS ATITUDES NEGATIVAS EM RELAÇÃO A VELHICE  É FRUTO DO DESCONHECIMENTO.</a:t>
            </a:r>
          </a:p>
          <a:p>
            <a:pPr>
              <a:lnSpc>
                <a:spcPct val="90000"/>
              </a:lnSpc>
            </a:pPr>
            <a:endParaRPr lang="pt-BR" altLang="pt-BR"/>
          </a:p>
          <a:p>
            <a:pPr>
              <a:lnSpc>
                <a:spcPct val="90000"/>
              </a:lnSpc>
            </a:pPr>
            <a:r>
              <a:rPr lang="pt-BR" altLang="pt-BR"/>
              <a:t>ESSA IGNORÂNCIA LEVA AS FALSAS CONCEPÇÕES QUE ACABAM POR ISOLAR E SEGREGAR;</a:t>
            </a:r>
          </a:p>
          <a:p>
            <a:pPr>
              <a:lnSpc>
                <a:spcPct val="90000"/>
              </a:lnSpc>
            </a:pPr>
            <a:endParaRPr lang="pt-BR" altLang="pt-BR"/>
          </a:p>
          <a:p>
            <a:pPr>
              <a:lnSpc>
                <a:spcPct val="90000"/>
              </a:lnSpc>
            </a:pPr>
            <a:r>
              <a:rPr lang="pt-BR" altLang="pt-BR"/>
              <a:t>ACELERAM O PROCESSO DE ENVELHECIMENTO</a:t>
            </a:r>
          </a:p>
        </p:txBody>
      </p:sp>
    </p:spTree>
    <p:extLst>
      <p:ext uri="{BB962C8B-B14F-4D97-AF65-F5344CB8AC3E}">
        <p14:creationId xmlns:p14="http://schemas.microsoft.com/office/powerpoint/2010/main" val="2592935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4" y="1"/>
            <a:ext cx="8243887" cy="1628775"/>
          </a:xfrm>
        </p:spPr>
        <p:txBody>
          <a:bodyPr>
            <a:normAutofit fontScale="90000"/>
          </a:bodyPr>
          <a:lstStyle/>
          <a:p>
            <a:br>
              <a:rPr lang="pt-BR" altLang="pt-BR" sz="3800"/>
            </a:br>
            <a:br>
              <a:rPr lang="pt-BR" altLang="pt-BR" sz="3800"/>
            </a:br>
            <a:br>
              <a:rPr lang="pt-BR" altLang="pt-BR" sz="3800"/>
            </a:br>
            <a:r>
              <a:rPr lang="pt-BR" altLang="pt-BR" sz="3800"/>
              <a:t>ALGUMAS DICAS:</a:t>
            </a:r>
            <a:br>
              <a:rPr lang="pt-BR" altLang="pt-BR" sz="3800"/>
            </a:br>
            <a:br>
              <a:rPr lang="pt-BR" altLang="pt-BR" sz="3800"/>
            </a:br>
            <a:br>
              <a:rPr lang="pt-BR" altLang="pt-BR" sz="3800"/>
            </a:br>
            <a:endParaRPr lang="pt-BR" altLang="pt-BR" sz="28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08214" y="1557339"/>
            <a:ext cx="8459787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tx2"/>
                </a:solidFill>
              </a:rPr>
              <a:t>MUDAR A PRÓPRIA ATITUDE EM RELAÇÃO A “SUA” IDADE;</a:t>
            </a:r>
            <a:br>
              <a:rPr lang="pt-BR" altLang="pt-BR" sz="2800">
                <a:solidFill>
                  <a:schemeClr val="tx2"/>
                </a:solidFill>
              </a:rPr>
            </a:br>
            <a:br>
              <a:rPr lang="pt-BR" altLang="pt-BR" sz="2800">
                <a:solidFill>
                  <a:schemeClr val="tx2"/>
                </a:solidFill>
              </a:rPr>
            </a:br>
            <a:r>
              <a:rPr lang="pt-BR" altLang="pt-BR" sz="2800">
                <a:solidFill>
                  <a:schemeClr val="tx2"/>
                </a:solidFill>
              </a:rPr>
              <a:t>VALORIZAR AS MUDANÇAS E AS MARCAS DE SUA HISTÓRIA ESCRITA NO SEU CORPO, NAS SUAS ATITUDES</a:t>
            </a:r>
            <a:br>
              <a:rPr lang="pt-BR" altLang="pt-BR" sz="2800">
                <a:solidFill>
                  <a:schemeClr val="tx2"/>
                </a:solidFill>
              </a:rPr>
            </a:br>
            <a:br>
              <a:rPr lang="pt-BR" altLang="pt-BR" sz="2800">
                <a:solidFill>
                  <a:schemeClr val="tx2"/>
                </a:solidFill>
              </a:rPr>
            </a:br>
            <a:r>
              <a:rPr lang="pt-BR" altLang="pt-BR" sz="2800">
                <a:solidFill>
                  <a:schemeClr val="tx2"/>
                </a:solidFill>
              </a:rPr>
              <a:t>VIVER BEM A IDADE QUE VOCÊ TEM, NÃO IMPORTA QUAL, ESSA É A “ SUA IDADE;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sz="32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13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LEMBRANDO QUE: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BR" altLang="pt-BR" sz="3200" b="1">
              <a:solidFill>
                <a:schemeClr val="tx2"/>
              </a:solidFill>
            </a:endParaRPr>
          </a:p>
          <a:p>
            <a:pPr algn="ctr"/>
            <a:r>
              <a:rPr lang="pt-BR" altLang="pt-BR" sz="3600" b="1">
                <a:solidFill>
                  <a:schemeClr val="tx2"/>
                </a:solidFill>
              </a:rPr>
              <a:t>SÃO NOSSOS PRÓPRIOS PRECONCEITO E AS NOSSAS ATITUDES, EM RELAÇÃO A IDADE, QUE PERPETUAM OS MITOS SOBRE O PROCESSO DE ENVELHECIMENTO</a:t>
            </a:r>
            <a:r>
              <a:rPr lang="pt-BR" altLang="pt-BR" sz="3200" b="1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558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 MAIS...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1"/>
            <a:ext cx="8229600" cy="4530725"/>
          </a:xfrm>
        </p:spPr>
        <p:txBody>
          <a:bodyPr/>
          <a:lstStyle/>
          <a:p>
            <a:r>
              <a:rPr lang="pt-BR" altLang="pt-BR" b="1"/>
              <a:t>AS PESSOAS  QUE ENVELHECEM TÊM DE DESCOBRIR UM NOVO RUMO PARA SUAS VIDAS.</a:t>
            </a:r>
          </a:p>
          <a:p>
            <a:r>
              <a:rPr lang="pt-BR" altLang="pt-BR" b="1"/>
              <a:t>É PRECISO TER IDÉAIS, TER OBJETIVOS CLAROS E PROCURAR MEIOS CONCRETOS PARA ATINGI-LOS.</a:t>
            </a:r>
          </a:p>
          <a:p>
            <a:r>
              <a:rPr lang="pt-BR" altLang="pt-BR" b="1"/>
              <a:t>VIVER E ENVELHECER BEM É UMA ARTE!!</a:t>
            </a:r>
          </a:p>
        </p:txBody>
      </p:sp>
      <p:pic>
        <p:nvPicPr>
          <p:cNvPr id="55300" name="Picture 4" descr="2foto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013325"/>
            <a:ext cx="251936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2foto 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300663"/>
            <a:ext cx="12430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idoso g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5084764"/>
            <a:ext cx="280828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60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/>
              <a:t>OBRIGADA !!</a:t>
            </a:r>
          </a:p>
        </p:txBody>
      </p:sp>
    </p:spTree>
    <p:extLst>
      <p:ext uri="{BB962C8B-B14F-4D97-AF65-F5344CB8AC3E}">
        <p14:creationId xmlns:p14="http://schemas.microsoft.com/office/powerpoint/2010/main" val="228087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/>
              <a:t>QUAL A IDADE DA VELHICE?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/>
              <a:t>A palavra </a:t>
            </a:r>
            <a:r>
              <a:rPr lang="pt-BR" altLang="pt-BR" sz="2400" b="1" i="1"/>
              <a:t>VELHO  é </a:t>
            </a:r>
            <a:r>
              <a:rPr lang="pt-BR" altLang="pt-BR" sz="2400"/>
              <a:t>muito significativa e pode apresentar inúmeros significados;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 algn="just">
              <a:lnSpc>
                <a:spcPct val="90000"/>
              </a:lnSpc>
            </a:pPr>
            <a:r>
              <a:rPr lang="pt-BR" altLang="pt-BR" sz="2400"/>
              <a:t>Uma criança de 12 anos pode ser muito “ velha” para brincar de  bonecas;</a:t>
            </a:r>
          </a:p>
          <a:p>
            <a:pPr algn="just">
              <a:lnSpc>
                <a:spcPct val="90000"/>
              </a:lnSpc>
            </a:pPr>
            <a:endParaRPr lang="pt-BR" altLang="pt-BR" sz="2400"/>
          </a:p>
          <a:p>
            <a:pPr algn="just">
              <a:lnSpc>
                <a:spcPct val="90000"/>
              </a:lnSpc>
            </a:pPr>
            <a:r>
              <a:rPr lang="pt-BR" altLang="pt-BR" sz="2400"/>
              <a:t>Um indivíduo de 60 anos mal chega a ser lembrado quando surge alguma oportunidade de promoção;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/>
          </a:p>
          <a:p>
            <a:pPr algn="just">
              <a:lnSpc>
                <a:spcPct val="90000"/>
              </a:lnSpc>
            </a:pPr>
            <a:r>
              <a:rPr lang="pt-BR" altLang="pt-BR" sz="2400"/>
              <a:t>Uma mulher pode ser considerada muito “velha” para se casar de véu e grinalda depois do 30,35 anos;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28783206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to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0"/>
            <a:ext cx="7561263" cy="6669088"/>
          </a:xfrm>
          <a:prstGeom prst="rect">
            <a:avLst/>
          </a:prstGeom>
          <a:noFill/>
          <a:ln w="76200" cmpd="tri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404814"/>
            <a:ext cx="7386637" cy="44973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rgbClr val="3E0602"/>
                </a:solidFill>
              </a:rPr>
              <a:t>ENFIM...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4400" b="1">
              <a:solidFill>
                <a:srgbClr val="3E060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pt-BR" altLang="pt-BR" sz="4400" b="1">
                <a:solidFill>
                  <a:srgbClr val="3E0602"/>
                </a:solidFill>
              </a:rPr>
              <a:t> QUEM É VELHO?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4400" b="1">
              <a:solidFill>
                <a:srgbClr val="3E0602"/>
              </a:solidFill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4400" b="1">
              <a:solidFill>
                <a:srgbClr val="3E060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pt-BR" altLang="pt-BR" sz="4400" b="1">
                <a:solidFill>
                  <a:srgbClr val="3E0602"/>
                </a:solidFill>
              </a:rPr>
              <a:t>O QUE A VELHICE?</a:t>
            </a:r>
          </a:p>
          <a:p>
            <a:pPr>
              <a:lnSpc>
                <a:spcPct val="80000"/>
              </a:lnSpc>
            </a:pPr>
            <a:endParaRPr lang="pt-BR" altLang="pt-BR" sz="4400" b="1">
              <a:solidFill>
                <a:srgbClr val="3E06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46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800"/>
              <a:t>O PENSO DA MINHA VELHICE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600201"/>
            <a:ext cx="8820150" cy="4530725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ELA SERÁ :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/>
              <a:t>UM MOMENTO CALMO?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/>
              <a:t>UMA INTENSA ROMARIA A MÉDICOS?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/>
              <a:t>UMA FASE DIFÍCIL ?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/>
              <a:t>UM VAI E VEM DE NETOS EM CASA?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r>
              <a:rPr lang="pt-BR" altLang="pt-BR" sz="2400"/>
              <a:t>UM PERÍODO DE DESENVOLVIMENTO ?</a:t>
            </a:r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</a:pPr>
            <a:endParaRPr lang="pt-BR" altLang="pt-BR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400"/>
          </a:p>
        </p:txBody>
      </p:sp>
      <p:pic>
        <p:nvPicPr>
          <p:cNvPr id="6148" name="Picture 4" descr="idoso 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587"/>
            <a:ext cx="4470400" cy="33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85" y="3797301"/>
            <a:ext cx="5255715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963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ontanhas azuis"/>
          <p:cNvPicPr>
            <a:picLocks noChangeAspect="1" noChangeArrowheads="1"/>
          </p:cNvPicPr>
          <p:nvPr/>
        </p:nvPicPr>
        <p:blipFill>
          <a:blip r:embed="rId2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1421"/>
            <a:ext cx="8412905" cy="61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728914" y="4924426"/>
            <a:ext cx="6048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 dirty="0">
                <a:solidFill>
                  <a:schemeClr val="bg1"/>
                </a:solidFill>
              </a:rPr>
              <a:t>UM HORIZONTE TRANQUILO, CHEIO DE BOAS LEMBRANÇAS, BONS AMIGOS !!!!</a:t>
            </a:r>
          </a:p>
        </p:txBody>
      </p:sp>
    </p:spTree>
    <p:extLst>
      <p:ext uri="{BB962C8B-B14F-4D97-AF65-F5344CB8AC3E}">
        <p14:creationId xmlns:p14="http://schemas.microsoft.com/office/powerpoint/2010/main" val="7784268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9220" name="Picture 4" descr="Inv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67212" y="5589589"/>
            <a:ext cx="4941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dirty="0">
                <a:solidFill>
                  <a:schemeClr val="bg1"/>
                </a:solidFill>
              </a:rPr>
              <a:t>OU SERÁ CHEIO DE MOMENTOS DE MUITA SOLIDÃO, FRIO, TRISTE !!?</a:t>
            </a:r>
          </a:p>
        </p:txBody>
      </p:sp>
    </p:spTree>
    <p:extLst>
      <p:ext uri="{BB962C8B-B14F-4D97-AF65-F5344CB8AC3E}">
        <p14:creationId xmlns:p14="http://schemas.microsoft.com/office/powerpoint/2010/main" val="16757086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ôr-do-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224339" y="5670551"/>
            <a:ext cx="5184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</a:rPr>
              <a:t>OU AINDA, PLENO DE CALOR, ENERGIA, DE VIDA INTENSAMENTE VIVIDA!!? </a:t>
            </a:r>
          </a:p>
        </p:txBody>
      </p:sp>
    </p:spTree>
    <p:extLst>
      <p:ext uri="{BB962C8B-B14F-4D97-AF65-F5344CB8AC3E}">
        <p14:creationId xmlns:p14="http://schemas.microsoft.com/office/powerpoint/2010/main" val="14736639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infé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540875" cy="71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75276" y="5661026"/>
            <a:ext cx="5292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</a:rPr>
              <a:t>OU SERÁ ALEGRE, VIBRANTE, INTENSO COMO A PRIMAVERA!!??</a:t>
            </a:r>
          </a:p>
        </p:txBody>
      </p:sp>
    </p:spTree>
    <p:extLst>
      <p:ext uri="{BB962C8B-B14F-4D97-AF65-F5344CB8AC3E}">
        <p14:creationId xmlns:p14="http://schemas.microsoft.com/office/powerpoint/2010/main" val="17392947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817</Words>
  <Application>Microsoft Office PowerPoint</Application>
  <PresentationFormat>Widescreen</PresentationFormat>
  <Paragraphs>135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COMPREENDENDO O FENÔMENO DO ENVELHECIMENTO. </vt:lpstr>
      <vt:lpstr>QUAL A IDADE DA VELHICE?</vt:lpstr>
      <vt:lpstr>Apresentação do PowerPoint</vt:lpstr>
      <vt:lpstr>O PENSO DA MINHA VELHICE ?</vt:lpstr>
      <vt:lpstr>Apresentação do PowerPoint</vt:lpstr>
      <vt:lpstr>Apresentação do PowerPoint</vt:lpstr>
      <vt:lpstr>Apresentação do PowerPoint</vt:lpstr>
      <vt:lpstr>Apresentação do PowerPoint</vt:lpstr>
      <vt:lpstr>ELE CERTAMENTE SERÁ UM POUCO DE TUDO ISSO, MAS....</vt:lpstr>
      <vt:lpstr>Apresentação do PowerPoint</vt:lpstr>
      <vt:lpstr>AS MINHAS IDADES</vt:lpstr>
      <vt:lpstr>Apresentação do PowerPoint</vt:lpstr>
      <vt:lpstr>UM EXEMPLO: QUAL É O MAIOR ELOGIO QUE SE FAZ A UMA PESSOA....</vt:lpstr>
      <vt:lpstr>Apresentação do PowerPoint</vt:lpstr>
      <vt:lpstr>OS  MITOS MAIS PERSISTENTES</vt:lpstr>
      <vt:lpstr>OUTROS MITOS....</vt:lpstr>
      <vt:lpstr>NA VERDADE OS MITOS ESTÃO LIGADOS AO DESCONHECIMENTO</vt:lpstr>
      <vt:lpstr>UMA CONSTATAÇÃO....</vt:lpstr>
      <vt:lpstr>ESSES EQUÍVOCOS É QUE VÃO GERAR OS ESTEREÓTIPOS</vt:lpstr>
      <vt:lpstr>OS ESTERÓTIPOS MAIS COMUNS EM RELAÇÃO A VELHICE</vt:lpstr>
      <vt:lpstr>EM RESUMO....</vt:lpstr>
      <vt:lpstr>   ALGUMAS DICAS:   </vt:lpstr>
      <vt:lpstr>LEMBRANDO QUE:</vt:lpstr>
      <vt:lpstr>E MAIS...</vt:lpstr>
      <vt:lpstr>OBRIGADA 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carmencita marcia balestra</dc:creator>
  <cp:lastModifiedBy>carmencita marcia balestra</cp:lastModifiedBy>
  <cp:revision>2</cp:revision>
  <dcterms:created xsi:type="dcterms:W3CDTF">2018-04-15T19:06:37Z</dcterms:created>
  <dcterms:modified xsi:type="dcterms:W3CDTF">2021-03-08T15:22:41Z</dcterms:modified>
</cp:coreProperties>
</file>