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6" r:id="rId1"/>
  </p:sldMasterIdLst>
  <p:notesMasterIdLst>
    <p:notesMasterId r:id="rId83"/>
  </p:notesMasterIdLst>
  <p:handoutMasterIdLst>
    <p:handoutMasterId r:id="rId84"/>
  </p:handoutMasterIdLst>
  <p:sldIdLst>
    <p:sldId id="259" r:id="rId2"/>
    <p:sldId id="340" r:id="rId3"/>
    <p:sldId id="304" r:id="rId4"/>
    <p:sldId id="310" r:id="rId5"/>
    <p:sldId id="341" r:id="rId6"/>
    <p:sldId id="320" r:id="rId7"/>
    <p:sldId id="303" r:id="rId8"/>
    <p:sldId id="276" r:id="rId9"/>
    <p:sldId id="312" r:id="rId10"/>
    <p:sldId id="329" r:id="rId11"/>
    <p:sldId id="344" r:id="rId12"/>
    <p:sldId id="330" r:id="rId13"/>
    <p:sldId id="351" r:id="rId14"/>
    <p:sldId id="352" r:id="rId15"/>
    <p:sldId id="346" r:id="rId16"/>
    <p:sldId id="345" r:id="rId17"/>
    <p:sldId id="336" r:id="rId18"/>
    <p:sldId id="333" r:id="rId19"/>
    <p:sldId id="403" r:id="rId20"/>
    <p:sldId id="337" r:id="rId21"/>
    <p:sldId id="334" r:id="rId22"/>
    <p:sldId id="338" r:id="rId23"/>
    <p:sldId id="347" r:id="rId24"/>
    <p:sldId id="362" r:id="rId25"/>
    <p:sldId id="302" r:id="rId26"/>
    <p:sldId id="411" r:id="rId27"/>
    <p:sldId id="409" r:id="rId28"/>
    <p:sldId id="410" r:id="rId29"/>
    <p:sldId id="408" r:id="rId30"/>
    <p:sldId id="308" r:id="rId31"/>
    <p:sldId id="353" r:id="rId32"/>
    <p:sldId id="354" r:id="rId33"/>
    <p:sldId id="356" r:id="rId34"/>
    <p:sldId id="360" r:id="rId35"/>
    <p:sldId id="369" r:id="rId36"/>
    <p:sldId id="368" r:id="rId37"/>
    <p:sldId id="380" r:id="rId38"/>
    <p:sldId id="398" r:id="rId39"/>
    <p:sldId id="357" r:id="rId40"/>
    <p:sldId id="358" r:id="rId41"/>
    <p:sldId id="363" r:id="rId42"/>
    <p:sldId id="381" r:id="rId43"/>
    <p:sldId id="383" r:id="rId44"/>
    <p:sldId id="382" r:id="rId45"/>
    <p:sldId id="385" r:id="rId46"/>
    <p:sldId id="399" r:id="rId47"/>
    <p:sldId id="365" r:id="rId48"/>
    <p:sldId id="366" r:id="rId49"/>
    <p:sldId id="374" r:id="rId50"/>
    <p:sldId id="372" r:id="rId51"/>
    <p:sldId id="373" r:id="rId52"/>
    <p:sldId id="404" r:id="rId53"/>
    <p:sldId id="355" r:id="rId54"/>
    <p:sldId id="375" r:id="rId55"/>
    <p:sldId id="377" r:id="rId56"/>
    <p:sldId id="376" r:id="rId57"/>
    <p:sldId id="384" r:id="rId58"/>
    <p:sldId id="378" r:id="rId59"/>
    <p:sldId id="405" r:id="rId60"/>
    <p:sldId id="359" r:id="rId61"/>
    <p:sldId id="379" r:id="rId62"/>
    <p:sldId id="388" r:id="rId63"/>
    <p:sldId id="387" r:id="rId64"/>
    <p:sldId id="389" r:id="rId65"/>
    <p:sldId id="406" r:id="rId66"/>
    <p:sldId id="361" r:id="rId67"/>
    <p:sldId id="390" r:id="rId68"/>
    <p:sldId id="391" r:id="rId69"/>
    <p:sldId id="392" r:id="rId70"/>
    <p:sldId id="393" r:id="rId71"/>
    <p:sldId id="407" r:id="rId72"/>
    <p:sldId id="402" r:id="rId73"/>
    <p:sldId id="400" r:id="rId74"/>
    <p:sldId id="401" r:id="rId75"/>
    <p:sldId id="394" r:id="rId76"/>
    <p:sldId id="301" r:id="rId77"/>
    <p:sldId id="395" r:id="rId78"/>
    <p:sldId id="328" r:id="rId79"/>
    <p:sldId id="396" r:id="rId80"/>
    <p:sldId id="397" r:id="rId81"/>
    <p:sldId id="326" r:id="rId8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nicalipski" initials="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728" autoAdjust="0"/>
    <p:restoredTop sz="94624" autoAdjust="0"/>
  </p:normalViewPr>
  <p:slideViewPr>
    <p:cSldViewPr>
      <p:cViewPr varScale="1">
        <p:scale>
          <a:sx n="103" d="100"/>
          <a:sy n="103" d="100"/>
        </p:scale>
        <p:origin x="-27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notesViewPr>
    <p:cSldViewPr>
      <p:cViewPr varScale="1">
        <p:scale>
          <a:sx n="56" d="100"/>
          <a:sy n="56" d="100"/>
        </p:scale>
        <p:origin x="2856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08208-EBF8-4CAC-A9CF-5EB6886ED670}" type="datetimeFigureOut">
              <a:rPr lang="pt-BR" smtClean="0"/>
              <a:pPr/>
              <a:t>15/08/2018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04F7A-6AAF-436F-B07C-C7601868F5D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82235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D6E09-EEF2-47BC-AA1F-B1FC80EE958A}" type="datetimeFigureOut">
              <a:rPr lang="en-US" smtClean="0"/>
              <a:pPr/>
              <a:t>8/15/2018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7B81D-3569-4D4B-8AC5-7976B074B18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2288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7B81D-3569-4D4B-8AC5-7976B074B18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3549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7B81D-3569-4D4B-8AC5-7976B074B18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354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D5A1-E705-490E-80F4-FC2C1A265AA4}" type="datetimeFigureOut">
              <a:rPr lang="en-US" smtClean="0"/>
              <a:pPr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4A7C-0C45-48C6-8F2C-D91C2AAD90D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D5A1-E705-490E-80F4-FC2C1A265AA4}" type="datetimeFigureOut">
              <a:rPr lang="en-US" smtClean="0"/>
              <a:pPr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4A7C-0C45-48C6-8F2C-D91C2AAD90D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D5A1-E705-490E-80F4-FC2C1A265AA4}" type="datetimeFigureOut">
              <a:rPr lang="en-US" smtClean="0"/>
              <a:pPr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4A7C-0C45-48C6-8F2C-D91C2AAD90D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D5A1-E705-490E-80F4-FC2C1A265AA4}" type="datetimeFigureOut">
              <a:rPr lang="en-US" smtClean="0"/>
              <a:pPr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4A7C-0C45-48C6-8F2C-D91C2AAD90D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D5A1-E705-490E-80F4-FC2C1A265AA4}" type="datetimeFigureOut">
              <a:rPr lang="en-US" smtClean="0"/>
              <a:pPr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4A7C-0C45-48C6-8F2C-D91C2AAD90D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D5A1-E705-490E-80F4-FC2C1A265AA4}" type="datetimeFigureOut">
              <a:rPr lang="en-US" smtClean="0"/>
              <a:pPr/>
              <a:t>8/15/2018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4A7C-0C45-48C6-8F2C-D91C2AAD90D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D5A1-E705-490E-80F4-FC2C1A265AA4}" type="datetimeFigureOut">
              <a:rPr lang="en-US" smtClean="0"/>
              <a:pPr/>
              <a:t>8/15/2018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4A7C-0C45-48C6-8F2C-D91C2AAD90D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D5A1-E705-490E-80F4-FC2C1A265AA4}" type="datetimeFigureOut">
              <a:rPr lang="en-US" smtClean="0"/>
              <a:pPr/>
              <a:t>8/15/2018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4A7C-0C45-48C6-8F2C-D91C2AAD90D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D5A1-E705-490E-80F4-FC2C1A265AA4}" type="datetimeFigureOut">
              <a:rPr lang="en-US" smtClean="0"/>
              <a:pPr/>
              <a:t>8/15/2018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4A7C-0C45-48C6-8F2C-D91C2AAD90D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D5A1-E705-490E-80F4-FC2C1A265AA4}" type="datetimeFigureOut">
              <a:rPr lang="en-US" smtClean="0"/>
              <a:pPr/>
              <a:t>8/15/2018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4A7C-0C45-48C6-8F2C-D91C2AAD90DC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D5A1-E705-490E-80F4-FC2C1A265AA4}" type="datetimeFigureOut">
              <a:rPr lang="en-US" smtClean="0"/>
              <a:pPr/>
              <a:t>8/15/2018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1D4A7C-0C45-48C6-8F2C-D91C2AAD90DC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85094" y="274638"/>
            <a:ext cx="58921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F1D4A7C-0C45-48C6-8F2C-D91C2AAD90DC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A0DD5A1-E705-490E-80F4-FC2C1A265AA4}" type="datetimeFigureOut">
              <a:rPr lang="en-US" smtClean="0"/>
              <a:pPr/>
              <a:t>8/15/2018</a:t>
            </a:fld>
            <a:endParaRPr lang="en-US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51519" y="441325"/>
            <a:ext cx="1933575" cy="8096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cei@sst.sc.gov.br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27984" y="908720"/>
            <a:ext cx="4287420" cy="321471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5300" dirty="0" smtClean="0">
                <a:solidFill>
                  <a:schemeClr val="bg1"/>
                </a:solidFill>
              </a:rPr>
              <a:t>Conferências Municipais e Intermunicipais do Idoso: ORIENTAÇÕES </a:t>
            </a:r>
            <a:endParaRPr lang="en-US" sz="5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948264" y="6241477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2018/2019</a:t>
            </a:r>
            <a:endParaRPr lang="pt-BR" sz="2400" b="1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7436" y="4212388"/>
            <a:ext cx="1581088" cy="66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107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5776" y="188640"/>
            <a:ext cx="6192688" cy="1143000"/>
          </a:xfrm>
        </p:spPr>
        <p:txBody>
          <a:bodyPr/>
          <a:lstStyle/>
          <a:p>
            <a:pPr lvl="0" algn="r"/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>
                <a:solidFill>
                  <a:srgbClr val="FF6600"/>
                </a:solidFill>
                <a:latin typeface="+mn-lt"/>
              </a:rPr>
              <a:t>CALENDÁRIO </a:t>
            </a:r>
            <a:br>
              <a:rPr lang="pt-BR" b="1" dirty="0">
                <a:solidFill>
                  <a:srgbClr val="FF6600"/>
                </a:solidFill>
                <a:latin typeface="+mn-lt"/>
              </a:rPr>
            </a:br>
            <a:endParaRPr lang="pt-BR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55576" y="1772816"/>
            <a:ext cx="76328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/>
              <a:t>Conferências </a:t>
            </a:r>
            <a:r>
              <a:rPr lang="pt-BR" sz="3200" dirty="0"/>
              <a:t>Municipais e Intermunicipais: até 31 março de 2019.</a:t>
            </a:r>
          </a:p>
          <a:p>
            <a:endParaRPr lang="pt-BR" sz="3200" dirty="0"/>
          </a:p>
          <a:p>
            <a:r>
              <a:rPr lang="pt-BR" sz="3200" dirty="0"/>
              <a:t>Conferências Estaduais e Distrital: </a:t>
            </a:r>
            <a:endParaRPr lang="pt-BR" sz="3200" dirty="0" smtClean="0"/>
          </a:p>
          <a:p>
            <a:r>
              <a:rPr lang="pt-BR" sz="3200" dirty="0" smtClean="0"/>
              <a:t>até </a:t>
            </a:r>
            <a:r>
              <a:rPr lang="pt-BR" sz="3200" dirty="0"/>
              <a:t>15 de agosto de 2019. </a:t>
            </a:r>
          </a:p>
          <a:p>
            <a:endParaRPr lang="pt-BR" sz="3200" dirty="0"/>
          </a:p>
          <a:p>
            <a:r>
              <a:rPr lang="pt-BR" sz="3200" dirty="0"/>
              <a:t>Conferência Nacional: </a:t>
            </a:r>
            <a:endParaRPr lang="pt-BR" sz="3200" dirty="0" smtClean="0"/>
          </a:p>
          <a:p>
            <a:r>
              <a:rPr lang="pt-BR" sz="3200" dirty="0" smtClean="0"/>
              <a:t>até </a:t>
            </a:r>
            <a:r>
              <a:rPr lang="pt-BR" sz="3200" dirty="0"/>
              <a:t>15 de novembro de 2019. </a:t>
            </a:r>
          </a:p>
        </p:txBody>
      </p:sp>
    </p:spTree>
    <p:extLst>
      <p:ext uri="{BB962C8B-B14F-4D97-AF65-F5344CB8AC3E}">
        <p14:creationId xmlns:p14="http://schemas.microsoft.com/office/powerpoint/2010/main" xmlns="" val="69244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 template with colored lines Free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51720" y="1628800"/>
            <a:ext cx="5040560" cy="2654151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pt-BR" sz="5200" dirty="0" smtClean="0">
                <a:solidFill>
                  <a:schemeClr val="tx1"/>
                </a:solidFill>
                <a:latin typeface="+mn-lt"/>
              </a:rPr>
              <a:t>Quem são os responsáveis pelas Conferências?</a:t>
            </a:r>
            <a:endParaRPr lang="pt-BR" sz="5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947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23002550"/>
              </p:ext>
            </p:extLst>
          </p:nvPr>
        </p:nvGraphicFramePr>
        <p:xfrm>
          <a:off x="539552" y="1844824"/>
          <a:ext cx="8280920" cy="41757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184969">
                  <a:extLst>
                    <a:ext uri="{9D8B030D-6E8A-4147-A177-3AD203B41FA5}">
                      <a16:colId xmlns:a16="http://schemas.microsoft.com/office/drawing/2014/main" xmlns="" val="2437582105"/>
                    </a:ext>
                  </a:extLst>
                </a:gridCol>
                <a:gridCol w="5095951">
                  <a:extLst>
                    <a:ext uri="{9D8B030D-6E8A-4147-A177-3AD203B41FA5}">
                      <a16:colId xmlns:a16="http://schemas.microsoft.com/office/drawing/2014/main" xmlns="" val="2557427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3200" b="0" dirty="0" smtClean="0"/>
                        <a:t>Etapa</a:t>
                      </a:r>
                      <a:r>
                        <a:rPr lang="pt-BR" sz="3200" b="0" baseline="0" dirty="0" smtClean="0"/>
                        <a:t> </a:t>
                      </a:r>
                      <a:r>
                        <a:rPr lang="pt-BR" sz="3200" baseline="0" dirty="0" smtClean="0"/>
                        <a:t>MUNICIPAL</a:t>
                      </a:r>
                      <a:endParaRPr lang="pt-B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200" b="0" dirty="0" smtClean="0"/>
                        <a:t>Poder Executivo Municipal e Conselho Municipal</a:t>
                      </a:r>
                      <a:r>
                        <a:rPr lang="pt-BR" sz="3200" b="0" baseline="0" dirty="0" smtClean="0"/>
                        <a:t> do Idoso</a:t>
                      </a:r>
                      <a:endParaRPr lang="pt-BR" sz="3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0258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3200" dirty="0" smtClean="0"/>
                        <a:t>Etapa </a:t>
                      </a:r>
                      <a:r>
                        <a:rPr lang="pt-BR" sz="3200" b="1" dirty="0" smtClean="0"/>
                        <a:t>ESTADUAL</a:t>
                      </a:r>
                      <a:endParaRPr lang="pt-BR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200" dirty="0" smtClean="0"/>
                        <a:t>SST/SC e Conselho Estadual do Idoso</a:t>
                      </a:r>
                      <a:endParaRPr lang="pt-BR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0627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3200" dirty="0" smtClean="0"/>
                        <a:t>Etapa </a:t>
                      </a:r>
                      <a:r>
                        <a:rPr lang="pt-BR" sz="3200" b="1" dirty="0" smtClean="0"/>
                        <a:t>NACIONAL</a:t>
                      </a:r>
                      <a:endParaRPr lang="pt-BR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200" dirty="0" smtClean="0"/>
                        <a:t>Ministério dos Direitos Humanos e</a:t>
                      </a:r>
                      <a:r>
                        <a:rPr lang="pt-BR" sz="3200" baseline="0" dirty="0" smtClean="0"/>
                        <a:t> Conselho Nacional dos Direitos da Pessoa Idosa</a:t>
                      </a:r>
                      <a:endParaRPr lang="pt-BR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93439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3028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4289642"/>
              </p:ext>
            </p:extLst>
          </p:nvPr>
        </p:nvGraphicFramePr>
        <p:xfrm>
          <a:off x="395536" y="2132856"/>
          <a:ext cx="8280920" cy="39928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xmlns="" val="2437582105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xmlns="" val="2557427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3200" b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3200" b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dirty="0" smtClean="0"/>
                        <a:t>Poder Executivo Municipal</a:t>
                      </a:r>
                      <a:r>
                        <a:rPr lang="pt-BR" sz="3200" b="1" dirty="0" smtClean="0"/>
                        <a:t> </a:t>
                      </a:r>
                      <a:r>
                        <a:rPr lang="pt-BR" sz="3200" b="0" dirty="0" smtClean="0"/>
                        <a:t>e Conselho Municipal</a:t>
                      </a:r>
                      <a:r>
                        <a:rPr lang="pt-BR" sz="3200" b="0" baseline="0" dirty="0" smtClean="0"/>
                        <a:t> do Idoso</a:t>
                      </a:r>
                      <a:endParaRPr lang="pt-BR" sz="3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200" dirty="0" smtClean="0"/>
                        <a:t>DEVE</a:t>
                      </a:r>
                      <a:r>
                        <a:rPr lang="pt-BR" sz="3200" baseline="0" dirty="0" smtClean="0"/>
                        <a:t> e</a:t>
                      </a:r>
                      <a:r>
                        <a:rPr lang="pt-BR" sz="3200" dirty="0" smtClean="0"/>
                        <a:t>xpedir resolução conjunta convocando a respectiva Conferência e tornando-a pública. (nas </a:t>
                      </a:r>
                      <a:r>
                        <a:rPr lang="pt-BR" sz="3200" dirty="0" smtClean="0"/>
                        <a:t>Orientações </a:t>
                      </a:r>
                      <a:r>
                        <a:rPr lang="pt-BR" sz="3200" dirty="0" smtClean="0"/>
                        <a:t>I da Conferência há um modelo nos anexos) </a:t>
                      </a:r>
                    </a:p>
                    <a:p>
                      <a:endParaRPr lang="pt-BR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0258650"/>
                  </a:ext>
                </a:extLst>
              </a:tr>
            </a:tbl>
          </a:graphicData>
        </a:graphic>
      </p:graphicFrame>
      <p:sp>
        <p:nvSpPr>
          <p:cNvPr id="2" name="Seta em Curva para a Esquerda 1"/>
          <p:cNvSpPr/>
          <p:nvPr/>
        </p:nvSpPr>
        <p:spPr>
          <a:xfrm rot="15141401">
            <a:off x="3650249" y="809628"/>
            <a:ext cx="911572" cy="2040424"/>
          </a:xfrm>
          <a:prstGeom prst="curvedLeftArrow">
            <a:avLst>
              <a:gd name="adj1" fmla="val 25000"/>
              <a:gd name="adj2" fmla="val 72303"/>
              <a:gd name="adj3" fmla="val 61109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499992" y="476672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ETAPA MUNICIPAL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xmlns="" val="163771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9408524"/>
              </p:ext>
            </p:extLst>
          </p:nvPr>
        </p:nvGraphicFramePr>
        <p:xfrm>
          <a:off x="395536" y="2132856"/>
          <a:ext cx="8280920" cy="39928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xmlns="" val="2437582105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xmlns="" val="2557427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3200" b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dirty="0" smtClean="0"/>
                        <a:t>Os municípios</a:t>
                      </a:r>
                      <a:r>
                        <a:rPr lang="pt-BR" sz="3200" b="0" baseline="0" dirty="0" smtClean="0"/>
                        <a:t> </a:t>
                      </a:r>
                      <a:r>
                        <a:rPr lang="pt-BR" sz="3200" b="0" dirty="0" smtClean="0"/>
                        <a:t>e os Conselhos Municipais do Idoso</a:t>
                      </a:r>
                      <a:r>
                        <a:rPr lang="pt-BR" sz="3200" b="0" baseline="0" dirty="0" smtClean="0"/>
                        <a:t> (</a:t>
                      </a:r>
                      <a:r>
                        <a:rPr lang="pt-BR" sz="3200" b="0" dirty="0" smtClean="0"/>
                        <a:t>Sede da Conferência e demais municípios</a:t>
                      </a:r>
                      <a:r>
                        <a:rPr lang="pt-BR" sz="3200" b="0" baseline="0" dirty="0" smtClean="0"/>
                        <a:t> participantes)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3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3200" b="0" dirty="0" smtClean="0"/>
                    </a:p>
                    <a:p>
                      <a:r>
                        <a:rPr lang="pt-BR" sz="3200" b="0" dirty="0" smtClean="0"/>
                        <a:t>Deverão expedir resolução conjunta convocando a respectiva Conferência e tornando-a pública.</a:t>
                      </a:r>
                      <a:endParaRPr lang="pt-BR" sz="3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0258650"/>
                  </a:ext>
                </a:extLst>
              </a:tr>
            </a:tbl>
          </a:graphicData>
        </a:graphic>
      </p:graphicFrame>
      <p:sp>
        <p:nvSpPr>
          <p:cNvPr id="2" name="Seta em Curva para a Esquerda 1"/>
          <p:cNvSpPr/>
          <p:nvPr/>
        </p:nvSpPr>
        <p:spPr>
          <a:xfrm rot="15141401">
            <a:off x="3650249" y="809628"/>
            <a:ext cx="911572" cy="2040424"/>
          </a:xfrm>
          <a:prstGeom prst="curvedLeftArrow">
            <a:avLst>
              <a:gd name="adj1" fmla="val 25000"/>
              <a:gd name="adj2" fmla="val 72303"/>
              <a:gd name="adj3" fmla="val 61109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131840" y="476672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ETAPA INTERMUNICIPAL*</a:t>
            </a:r>
            <a:endParaRPr lang="pt-BR" sz="40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3131840" y="97446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* A sugestão é que sejam municípios limítrofes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95536" y="6309320"/>
            <a:ext cx="8280920" cy="338554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</a:rPr>
              <a:t>O relatório deve ser redigido INDIVIDUALMENTE POR TODOS OS MUNICÍPIOS PARTICIPANTES </a:t>
            </a:r>
            <a:endParaRPr lang="pt-B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424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556792"/>
            <a:ext cx="8651304" cy="506689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3000" dirty="0"/>
              <a:t>Enviar </a:t>
            </a:r>
            <a:r>
              <a:rPr lang="pt-BR" sz="3000" b="1" dirty="0"/>
              <a:t>DATA E LOCAL </a:t>
            </a:r>
            <a:r>
              <a:rPr lang="pt-BR" sz="3000" dirty="0"/>
              <a:t>da conferência municipal ao CEI/SC, </a:t>
            </a:r>
            <a:r>
              <a:rPr lang="pt-BR" sz="3000" b="1" dirty="0"/>
              <a:t>até 31 de março de 2019 </a:t>
            </a:r>
            <a:r>
              <a:rPr lang="pt-BR" sz="3000" dirty="0"/>
              <a:t>para o e-mail </a:t>
            </a:r>
            <a:r>
              <a:rPr lang="pt-BR" sz="3000" dirty="0" smtClean="0">
                <a:hlinkClick r:id="rId2"/>
              </a:rPr>
              <a:t>cei@sst.sc.gov.br</a:t>
            </a:r>
            <a:r>
              <a:rPr lang="pt-BR" sz="3000" dirty="0" smtClean="0"/>
              <a:t>, </a:t>
            </a:r>
            <a:r>
              <a:rPr lang="pt-BR" sz="3000" dirty="0"/>
              <a:t>indicando: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3000" dirty="0"/>
              <a:t>I - identificação – (n°) Conferência Municipal dos Diretos da Pessoa Idosa do Município de (nome do município)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3000" dirty="0"/>
              <a:t>II - cidade, local e data de sua realização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3000" dirty="0"/>
              <a:t>III - nome de dois interlocutores da Comissão Organizadora com contato (telefone fixo</a:t>
            </a:r>
            <a:r>
              <a:rPr lang="pt-BR" sz="3000" dirty="0" smtClean="0"/>
              <a:t>, celular </a:t>
            </a:r>
            <a:r>
              <a:rPr lang="pt-BR" sz="3000" dirty="0"/>
              <a:t>e e-mail</a:t>
            </a:r>
            <a:r>
              <a:rPr lang="pt-BR" sz="3000" dirty="0" smtClean="0"/>
              <a:t>)</a:t>
            </a:r>
            <a:endParaRPr lang="pt-BR" sz="3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131840" y="476672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APÓS A CONFERÊNCIA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xmlns="" val="304338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 template with colored lines Free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51720" y="1772816"/>
            <a:ext cx="5112568" cy="244827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pt-BR" sz="5200" dirty="0" smtClean="0">
                <a:solidFill>
                  <a:schemeClr val="tx1"/>
                </a:solidFill>
                <a:latin typeface="+mn-lt"/>
              </a:rPr>
              <a:t>Eleição dos </a:t>
            </a:r>
            <a:r>
              <a:rPr lang="pt-BR" sz="5200" b="1" dirty="0" smtClean="0">
                <a:solidFill>
                  <a:schemeClr val="tx1"/>
                </a:solidFill>
                <a:latin typeface="+mn-lt"/>
              </a:rPr>
              <a:t>Delegados </a:t>
            </a:r>
            <a:r>
              <a:rPr lang="pt-BR" sz="5200" dirty="0" smtClean="0">
                <a:solidFill>
                  <a:schemeClr val="tx1"/>
                </a:solidFill>
                <a:latin typeface="+mn-lt"/>
              </a:rPr>
              <a:t>para etapa Estadual</a:t>
            </a:r>
            <a:endParaRPr lang="pt-BR" sz="5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043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83768" y="404664"/>
            <a:ext cx="6303074" cy="936104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sz="2800" dirty="0" smtClean="0"/>
              <a:t>Cada Conferência Municipal elegerá seus delegados, conforme tabela abaixo:</a:t>
            </a:r>
            <a:endParaRPr lang="pt-BR" sz="28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6286729"/>
              </p:ext>
            </p:extLst>
          </p:nvPr>
        </p:nvGraphicFramePr>
        <p:xfrm>
          <a:off x="409627" y="1556792"/>
          <a:ext cx="8358246" cy="417957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8573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86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0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782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sng" strike="noStrike" dirty="0">
                          <a:solidFill>
                            <a:schemeClr val="tx1"/>
                          </a:solidFill>
                          <a:hlinkClick r:id="" action="ppaction://hlinkfile"/>
                        </a:rPr>
                        <a:t>Porte </a:t>
                      </a:r>
                      <a:r>
                        <a:rPr lang="pt-BR" sz="1600" u="none" strike="noStrike" kern="1200" dirty="0">
                          <a:solidFill>
                            <a:schemeClr val="tx1"/>
                          </a:solidFill>
                          <a:hlinkClick r:id="" action="ppaction://hlinkfile"/>
                        </a:rPr>
                        <a:t>dos</a:t>
                      </a:r>
                      <a:r>
                        <a:rPr lang="pt-BR" sz="1600" u="sng" strike="noStrike" dirty="0">
                          <a:solidFill>
                            <a:schemeClr val="tx1"/>
                          </a:solidFill>
                          <a:hlinkClick r:id="" action="ppaction://hlinkfile"/>
                        </a:rPr>
                        <a:t> </a:t>
                      </a:r>
                      <a:r>
                        <a:rPr lang="pt-BR" sz="1600" u="sng" strike="noStrike" dirty="0" smtClean="0">
                          <a:solidFill>
                            <a:schemeClr val="tx1"/>
                          </a:solidFill>
                          <a:hlinkClick r:id="" action="ppaction://hlinkfile"/>
                        </a:rPr>
                        <a:t>Municípios</a:t>
                      </a:r>
                      <a:r>
                        <a:rPr lang="pt-BR" sz="1600" u="sng" strike="noStrike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pt-BR" sz="1600" b="0" i="0" u="sng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/>
                        <a:t>Número de Municípios em SC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/>
                        <a:t>Número de delegados por município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/>
                        <a:t>Sociedade</a:t>
                      </a:r>
                      <a:r>
                        <a:rPr lang="pt-BR" sz="1600" u="none" strike="noStrike" dirty="0"/>
                        <a:t> Civil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/>
                        <a:t>Setor Público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/>
                        <a:t>Total </a:t>
                      </a:r>
                      <a:r>
                        <a:rPr lang="pt-BR" sz="1600" u="none" strike="noStrike" dirty="0" smtClean="0"/>
                        <a:t>de delegados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3533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u="none" strike="noStrike" dirty="0"/>
                        <a:t>Municípios de Pequeno Porte I (até 20.000 habitantes)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/>
                        <a:t>234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/>
                        <a:t>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/>
                        <a:t>01 vaga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/>
                        <a:t>01 vaga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/>
                        <a:t>468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7695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u="none" strike="noStrike"/>
                        <a:t>Municípios de Pequeno Porte II (de 20.001 a 50.000 habitantes)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/>
                        <a:t>34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/>
                        <a:t>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/>
                        <a:t>01 vaga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/>
                        <a:t>01 vaga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/>
                        <a:t>68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3821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u="none" strike="noStrike" dirty="0"/>
                        <a:t>Municípios de Médio Porte (de 50.001 a 100.000 habitantes)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/>
                        <a:t>15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/>
                        <a:t>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/>
                        <a:t>02 vaga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/>
                        <a:t>02 vaga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/>
                        <a:t>60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0758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u="none" strike="noStrike"/>
                        <a:t>Municípios de Grande Porte (de 100.001 a 900.000 habitantes)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/>
                        <a:t>12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/>
                        <a:t>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/>
                        <a:t>03 vaga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/>
                        <a:t>03 vaga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/>
                        <a:t>72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774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/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/>
                        <a:t>295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/>
                        <a:t> </a:t>
                      </a:r>
                      <a:r>
                        <a:rPr lang="pt-BR" sz="1600" u="none" strike="noStrike" dirty="0" smtClean="0"/>
                        <a:t>-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/>
                        <a:t> </a:t>
                      </a:r>
                      <a:r>
                        <a:rPr lang="pt-BR" sz="1600" u="none" strike="noStrike" dirty="0" smtClean="0"/>
                        <a:t>334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/>
                        <a:t> </a:t>
                      </a:r>
                      <a:r>
                        <a:rPr lang="pt-BR" sz="1600" u="none" strike="noStrike" dirty="0" smtClean="0"/>
                        <a:t>334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/>
                        <a:t>668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90218" y="5733256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dk1"/>
                </a:solidFill>
              </a:rPr>
              <a:t>* Referência: Critérios da Política Nacional de Assistência Social – PNAS/2004</a:t>
            </a:r>
          </a:p>
          <a:p>
            <a:r>
              <a:rPr lang="pt-BR" sz="1600" dirty="0">
                <a:solidFill>
                  <a:schemeClr val="dk1"/>
                </a:solidFill>
              </a:rPr>
              <a:t>** </a:t>
            </a:r>
            <a:r>
              <a:rPr lang="pt-BR" sz="1600" dirty="0" smtClean="0">
                <a:solidFill>
                  <a:schemeClr val="dk1"/>
                </a:solidFill>
              </a:rPr>
              <a:t>O número de delegados e a divisão por municípios poderá sofrer alterações!</a:t>
            </a:r>
            <a:endParaRPr lang="pt-BR" sz="16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340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628800"/>
            <a:ext cx="8424936" cy="4464496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pt-BR" sz="3200" b="1" dirty="0" smtClean="0">
                <a:solidFill>
                  <a:srgbClr val="FF6600"/>
                </a:solidFill>
              </a:rPr>
              <a:t>REQUISITOS PARA ELEIÇÃO DOS DELEGADOS</a:t>
            </a:r>
            <a:endParaRPr lang="pt-BR" sz="3200" b="1" dirty="0">
              <a:solidFill>
                <a:srgbClr val="FF6600"/>
              </a:solidFill>
            </a:endParaRPr>
          </a:p>
          <a:p>
            <a:pPr marL="114300" indent="0">
              <a:buNone/>
            </a:pPr>
            <a:r>
              <a:rPr lang="pt-BR" sz="3200" dirty="0"/>
              <a:t>I. Prioridade para candidato idoso;</a:t>
            </a:r>
          </a:p>
          <a:p>
            <a:pPr marL="114300" indent="0">
              <a:buNone/>
            </a:pPr>
            <a:r>
              <a:rPr lang="pt-BR" sz="3200" dirty="0"/>
              <a:t>II. Atuação e experiência na área da Política de Atendimento ao Idoso;  </a:t>
            </a:r>
          </a:p>
          <a:p>
            <a:pPr marL="114300" indent="0">
              <a:buNone/>
            </a:pPr>
            <a:r>
              <a:rPr lang="pt-BR" sz="3200" dirty="0" smtClean="0"/>
              <a:t>III</a:t>
            </a:r>
            <a:r>
              <a:rPr lang="pt-BR" sz="3200" dirty="0"/>
              <a:t>. Compromisso com a assiduidade e participação durante a realização do evento; e</a:t>
            </a:r>
          </a:p>
          <a:p>
            <a:pPr marL="114300" indent="0">
              <a:buNone/>
            </a:pPr>
            <a:r>
              <a:rPr lang="pt-BR" sz="3200" dirty="0"/>
              <a:t>IV. Atuar como elemento multiplicador na socialização dos resultados, após a realização da Conferência</a:t>
            </a:r>
            <a:r>
              <a:rPr lang="pt-BR" sz="3200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0335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67744" y="360603"/>
            <a:ext cx="644766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6600"/>
                </a:solidFill>
              </a:rPr>
              <a:t>ATENÇÃO!</a:t>
            </a:r>
          </a:p>
          <a:p>
            <a:pPr indent="457200" algn="just"/>
            <a:r>
              <a:rPr lang="pt-BR" sz="2000" dirty="0" smtClean="0"/>
              <a:t>Garantir </a:t>
            </a:r>
            <a:r>
              <a:rPr lang="pt-BR" sz="2000" dirty="0"/>
              <a:t>a representação </a:t>
            </a:r>
            <a:r>
              <a:rPr lang="pt-BR" sz="2000"/>
              <a:t>municipal </a:t>
            </a:r>
            <a:r>
              <a:rPr lang="pt-BR" sz="2000" smtClean="0"/>
              <a:t>dos </a:t>
            </a:r>
            <a:r>
              <a:rPr lang="pt-BR" sz="2000" dirty="0" smtClean="0"/>
              <a:t>delegados </a:t>
            </a:r>
            <a:r>
              <a:rPr lang="pt-BR" sz="2000" dirty="0"/>
              <a:t>com 60 anos de idade ou </a:t>
            </a:r>
            <a:r>
              <a:rPr lang="pt-BR" sz="2000" dirty="0" smtClean="0"/>
              <a:t>mais, conforme tabela abaixo:</a:t>
            </a:r>
            <a:endParaRPr lang="pt-BR" sz="2000" dirty="0"/>
          </a:p>
        </p:txBody>
      </p:sp>
      <p:sp>
        <p:nvSpPr>
          <p:cNvPr id="4" name="Seta para a Direita 3"/>
          <p:cNvSpPr/>
          <p:nvPr/>
        </p:nvSpPr>
        <p:spPr>
          <a:xfrm>
            <a:off x="2339752" y="764704"/>
            <a:ext cx="360040" cy="432048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45458"/>
              </p:ext>
            </p:extLst>
          </p:nvPr>
        </p:nvGraphicFramePr>
        <p:xfrm>
          <a:off x="341816" y="1600853"/>
          <a:ext cx="8159274" cy="466153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6217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3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39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27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56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217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166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sng" strike="noStrike" dirty="0">
                          <a:solidFill>
                            <a:schemeClr val="tx1"/>
                          </a:solidFill>
                          <a:hlinkClick r:id="" action="ppaction://hlinkfile"/>
                        </a:rPr>
                        <a:t>Porte </a:t>
                      </a:r>
                      <a:r>
                        <a:rPr lang="pt-BR" sz="1600" u="none" strike="noStrike" kern="1200" dirty="0">
                          <a:solidFill>
                            <a:schemeClr val="tx1"/>
                          </a:solidFill>
                          <a:hlinkClick r:id="" action="ppaction://hlinkfile"/>
                        </a:rPr>
                        <a:t>dos</a:t>
                      </a:r>
                      <a:r>
                        <a:rPr lang="pt-BR" sz="1600" u="sng" strike="noStrike" dirty="0">
                          <a:solidFill>
                            <a:schemeClr val="tx1"/>
                          </a:solidFill>
                          <a:hlinkClick r:id="" action="ppaction://hlinkfile"/>
                        </a:rPr>
                        <a:t> </a:t>
                      </a:r>
                      <a:r>
                        <a:rPr lang="pt-BR" sz="1600" u="sng" strike="noStrike" dirty="0" smtClean="0">
                          <a:solidFill>
                            <a:schemeClr val="tx1"/>
                          </a:solidFill>
                          <a:hlinkClick r:id="" action="ppaction://hlinkfile"/>
                        </a:rPr>
                        <a:t>Municípios</a:t>
                      </a:r>
                      <a:r>
                        <a:rPr lang="pt-BR" sz="1600" u="sng" strike="noStrike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pt-BR" sz="1600" b="0" i="0" u="sng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/>
                        <a:t>Número de Municípios em SC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/>
                        <a:t>Número de delegados por município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/>
                        <a:t>Sociedade</a:t>
                      </a:r>
                      <a:r>
                        <a:rPr lang="pt-BR" sz="1600" u="none" strike="noStrike" dirty="0"/>
                        <a:t> Civil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/>
                        <a:t>Setor Público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kern="1200" dirty="0" smtClean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Total de idosos</a:t>
                      </a:r>
                      <a:endParaRPr lang="pt-BR" sz="2400" b="1" kern="1200" dirty="0">
                        <a:solidFill>
                          <a:srgbClr val="FF66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6602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u="none" strike="noStrike"/>
                        <a:t>Municípios de Pequeno Porte I (até 20.000 habitantes)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/>
                        <a:t>234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/>
                        <a:t>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/>
                        <a:t>01 vaga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/>
                        <a:t>01 vaga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kern="1200" dirty="0" smtClean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 01</a:t>
                      </a:r>
                      <a:endParaRPr lang="pt-BR" sz="2400" b="1" kern="1200" dirty="0">
                        <a:solidFill>
                          <a:srgbClr val="FF66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7278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u="none" strike="noStrike"/>
                        <a:t>Municípios de Pequeno Porte II (de 20.001 a 50.000 habitantes)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/>
                        <a:t>34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/>
                        <a:t>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/>
                        <a:t>01 vaga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/>
                        <a:t>01 vaga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kern="1200" dirty="0" smtClean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01</a:t>
                      </a:r>
                      <a:endParaRPr lang="pt-BR" sz="2400" b="1" kern="1200" dirty="0">
                        <a:solidFill>
                          <a:srgbClr val="FF66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6602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u="none" strike="noStrike" dirty="0"/>
                        <a:t>Municípios de Médio Porte (de 50.001 a 100.000 habitantes)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/>
                        <a:t>15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/>
                        <a:t>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/>
                        <a:t>02 vaga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/>
                        <a:t>02 vaga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kern="1200" dirty="0" smtClean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02</a:t>
                      </a:r>
                      <a:endParaRPr lang="pt-BR" sz="2400" b="1" kern="1200" dirty="0">
                        <a:solidFill>
                          <a:srgbClr val="FF66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48706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u="none" strike="noStrike"/>
                        <a:t>Municípios de Grande Porte (de 100.001 a 900.000 habitantes)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/>
                        <a:t>12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/>
                        <a:t>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/>
                        <a:t>03 vaga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/>
                        <a:t>03 vaga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kern="1200" dirty="0" smtClean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  <a:endParaRPr lang="pt-BR" sz="2400" b="1" kern="1200" dirty="0">
                        <a:solidFill>
                          <a:srgbClr val="FF66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9474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xt template with colored lines Free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95128" y="1628800"/>
            <a:ext cx="4953744" cy="2593975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pt-BR" sz="5400" b="1" dirty="0" smtClean="0">
                <a:solidFill>
                  <a:schemeClr val="tx1"/>
                </a:solidFill>
              </a:rPr>
              <a:t>O que são as Conferências?</a:t>
            </a:r>
            <a:endParaRPr lang="pt-BR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644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83568" y="1772816"/>
            <a:ext cx="7848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FF6600"/>
                </a:solidFill>
              </a:rPr>
              <a:t>ATENÇÃO!</a:t>
            </a:r>
          </a:p>
          <a:p>
            <a:pPr indent="457200"/>
            <a:endParaRPr lang="pt-BR" sz="3200" dirty="0" smtClean="0"/>
          </a:p>
          <a:p>
            <a:pPr indent="457200" algn="just"/>
            <a:r>
              <a:rPr lang="pt-BR" sz="3200" dirty="0" smtClean="0"/>
              <a:t>O </a:t>
            </a:r>
            <a:r>
              <a:rPr lang="pt-BR" sz="3200" dirty="0"/>
              <a:t>suplente será credenciado se assumir a titularidade, mediante apresentação da declaração de desistência do Delegado Titular.</a:t>
            </a:r>
          </a:p>
        </p:txBody>
      </p:sp>
      <p:sp>
        <p:nvSpPr>
          <p:cNvPr id="4" name="Seta para a Direita 3"/>
          <p:cNvSpPr/>
          <p:nvPr/>
        </p:nvSpPr>
        <p:spPr>
          <a:xfrm>
            <a:off x="755576" y="2852936"/>
            <a:ext cx="360040" cy="432048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9474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83568" y="1628800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/>
              <a:t>CADA MUNICÍPIO </a:t>
            </a:r>
            <a:r>
              <a:rPr lang="pt-BR" sz="3200" b="1" dirty="0"/>
              <a:t>poderá</a:t>
            </a:r>
            <a:r>
              <a:rPr lang="pt-BR" sz="3200" dirty="0"/>
              <a:t> </a:t>
            </a:r>
            <a:r>
              <a:rPr lang="pt-BR" sz="3200" b="1" dirty="0"/>
              <a:t>indicar dois integrantes de Comissão Organizadora </a:t>
            </a:r>
            <a:r>
              <a:rPr lang="pt-BR" sz="3200" dirty="0"/>
              <a:t>das Conferências Municipais, que tenham </a:t>
            </a:r>
            <a:r>
              <a:rPr lang="pt-BR" sz="3200" dirty="0">
                <a:solidFill>
                  <a:srgbClr val="FF6600"/>
                </a:solidFill>
              </a:rPr>
              <a:t>efetivamente participado da Conferência Municipal </a:t>
            </a:r>
            <a:r>
              <a:rPr lang="pt-BR" sz="3200" dirty="0"/>
              <a:t>(um Governamental e um Não-Governamental) como </a:t>
            </a:r>
            <a:r>
              <a:rPr lang="pt-BR" sz="3200" dirty="0" smtClean="0"/>
              <a:t>participantes observadores </a:t>
            </a:r>
            <a:r>
              <a:rPr lang="pt-BR" sz="3200" dirty="0"/>
              <a:t>na </a:t>
            </a:r>
            <a:r>
              <a:rPr lang="pt-BR" sz="3200" dirty="0" smtClean="0"/>
              <a:t>5° Conferência </a:t>
            </a:r>
            <a:r>
              <a:rPr lang="pt-BR" sz="3200" dirty="0"/>
              <a:t>Estadual. </a:t>
            </a:r>
          </a:p>
        </p:txBody>
      </p:sp>
    </p:spTree>
    <p:extLst>
      <p:ext uri="{BB962C8B-B14F-4D97-AF65-F5344CB8AC3E}">
        <p14:creationId xmlns:p14="http://schemas.microsoft.com/office/powerpoint/2010/main" xmlns="" val="390095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11560" y="1412776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A </a:t>
            </a:r>
            <a:r>
              <a:rPr lang="pt-BR" sz="2800" dirty="0" smtClean="0"/>
              <a:t>Delegação só será </a:t>
            </a:r>
            <a:r>
              <a:rPr lang="pt-BR" sz="2800" dirty="0"/>
              <a:t>reconhecida </a:t>
            </a:r>
            <a:r>
              <a:rPr lang="pt-BR" sz="2800" dirty="0" smtClean="0"/>
              <a:t>e </a:t>
            </a:r>
            <a:r>
              <a:rPr lang="pt-BR" sz="2800" dirty="0"/>
              <a:t>efetivada com a inscrição e credenciamento encaminhados à Secretaria-Executiva do CEI/SC, pelo link a ser disponibilizado oportunamente, </a:t>
            </a:r>
            <a:r>
              <a:rPr lang="pt-BR" sz="2800" b="1" dirty="0"/>
              <a:t>até 30 de abril de 2019</a:t>
            </a:r>
            <a:r>
              <a:rPr lang="pt-BR" sz="2800" dirty="0"/>
              <a:t>, os seguintes documentos:</a:t>
            </a:r>
          </a:p>
          <a:p>
            <a:r>
              <a:rPr lang="pt-BR" sz="2800" dirty="0"/>
              <a:t>I - </a:t>
            </a:r>
            <a:r>
              <a:rPr lang="pt-BR" sz="2800" b="1" dirty="0" smtClean="0"/>
              <a:t>Relatório </a:t>
            </a:r>
            <a:r>
              <a:rPr lang="pt-BR" sz="2800" dirty="0"/>
              <a:t>da Conferência Municipal, com as </a:t>
            </a:r>
            <a:r>
              <a:rPr lang="pt-BR" sz="2800" dirty="0" smtClean="0"/>
              <a:t>deliberações (nas intermunicipais, um relatório por município);</a:t>
            </a:r>
            <a:endParaRPr lang="pt-BR" sz="2800" dirty="0"/>
          </a:p>
          <a:p>
            <a:r>
              <a:rPr lang="pt-BR" sz="2800" dirty="0"/>
              <a:t>II - </a:t>
            </a:r>
            <a:r>
              <a:rPr lang="pt-BR" sz="2800" b="1" dirty="0" smtClean="0"/>
              <a:t>Ata </a:t>
            </a:r>
            <a:r>
              <a:rPr lang="pt-BR" sz="2800" b="1" dirty="0"/>
              <a:t>de eleição </a:t>
            </a:r>
            <a:r>
              <a:rPr lang="pt-BR" sz="2800" dirty="0"/>
              <a:t>com as respectivas Inscrições da Delegação Municipal (titular e suplente);</a:t>
            </a:r>
          </a:p>
          <a:p>
            <a:r>
              <a:rPr lang="pt-BR" sz="2800" dirty="0"/>
              <a:t>III – </a:t>
            </a:r>
            <a:r>
              <a:rPr lang="pt-BR" sz="2800" b="1" dirty="0" smtClean="0"/>
              <a:t>Número </a:t>
            </a:r>
            <a:r>
              <a:rPr lang="pt-BR" sz="2800" b="1" dirty="0"/>
              <a:t>de participantes </a:t>
            </a:r>
            <a:r>
              <a:rPr lang="pt-BR" sz="2800" dirty="0"/>
              <a:t>na etapa municipal;</a:t>
            </a:r>
          </a:p>
          <a:p>
            <a:r>
              <a:rPr lang="pt-BR" sz="2800" dirty="0"/>
              <a:t>IV - </a:t>
            </a:r>
            <a:r>
              <a:rPr lang="pt-BR" sz="2800" b="1" dirty="0" smtClean="0"/>
              <a:t>Programação </a:t>
            </a:r>
            <a:r>
              <a:rPr lang="pt-BR" sz="2800" dirty="0"/>
              <a:t>da Conferência.</a:t>
            </a:r>
          </a:p>
        </p:txBody>
      </p:sp>
      <p:sp>
        <p:nvSpPr>
          <p:cNvPr id="5" name="Retângulo 4"/>
          <p:cNvSpPr/>
          <p:nvPr/>
        </p:nvSpPr>
        <p:spPr>
          <a:xfrm>
            <a:off x="5148064" y="406405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FF6600"/>
                </a:solidFill>
              </a:rPr>
              <a:t>ATENÇÃO!</a:t>
            </a:r>
          </a:p>
        </p:txBody>
      </p:sp>
    </p:spTree>
    <p:extLst>
      <p:ext uri="{BB962C8B-B14F-4D97-AF65-F5344CB8AC3E}">
        <p14:creationId xmlns:p14="http://schemas.microsoft.com/office/powerpoint/2010/main" xmlns="" val="31932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 template with colored lines Free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87724" y="1628800"/>
            <a:ext cx="4968552" cy="2376264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pt-BR" sz="5400" b="1" dirty="0" smtClean="0">
                <a:solidFill>
                  <a:schemeClr val="tx1"/>
                </a:solidFill>
                <a:latin typeface="+mn-lt"/>
              </a:rPr>
              <a:t>REFERENCIAIS </a:t>
            </a:r>
            <a:br>
              <a:rPr lang="pt-BR" sz="5400" b="1" dirty="0" smtClean="0">
                <a:solidFill>
                  <a:schemeClr val="tx1"/>
                </a:solidFill>
                <a:latin typeface="+mn-lt"/>
              </a:rPr>
            </a:br>
            <a:r>
              <a:rPr lang="pt-BR" sz="5400" b="1" dirty="0" smtClean="0">
                <a:solidFill>
                  <a:schemeClr val="tx1"/>
                </a:solidFill>
                <a:latin typeface="+mn-lt"/>
              </a:rPr>
              <a:t>TEÓRICOS</a:t>
            </a:r>
            <a:endParaRPr lang="pt-BR" sz="54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644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175424" y="457424"/>
            <a:ext cx="1809750" cy="30003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106860" y="3725788"/>
            <a:ext cx="2324100" cy="33147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2456342"/>
            <a:ext cx="7096302" cy="3529492"/>
          </a:xfrm>
        </p:spPr>
        <p:txBody>
          <a:bodyPr>
            <a:normAutofit fontScale="92500"/>
          </a:bodyPr>
          <a:lstStyle/>
          <a:p>
            <a:pPr lvl="0" algn="ctr">
              <a:buNone/>
            </a:pPr>
            <a:r>
              <a:rPr lang="pt-BR" sz="4400" spc="-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5ª </a:t>
            </a:r>
            <a:r>
              <a:rPr lang="pt-BR" sz="4400" spc="-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CONFERÊNCIA DOS DIREITOS DA PESSOA IDOSA </a:t>
            </a:r>
            <a:r>
              <a:rPr lang="pt-BR" sz="4400" spc="-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(2019)</a:t>
            </a:r>
          </a:p>
          <a:p>
            <a:pPr lvl="0" algn="ctr">
              <a:buNone/>
            </a:pPr>
            <a:r>
              <a:rPr lang="pt-BR" sz="4400" spc="-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Tema</a:t>
            </a:r>
            <a:r>
              <a:rPr lang="pt-BR" sz="4400" spc="-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: Os Desafios de Envelhecer no Século XXI e o papel das políticas públicas. </a:t>
            </a:r>
          </a:p>
          <a:p>
            <a:pPr algn="ctr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334838" y="1927126"/>
            <a:ext cx="2200275" cy="117157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308451" y="4907505"/>
            <a:ext cx="180975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231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916832"/>
            <a:ext cx="8280920" cy="36004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800" dirty="0" smtClean="0"/>
              <a:t>BRASIL – 208.494.900 habitantes em 2018</a:t>
            </a:r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800" dirty="0" smtClean="0"/>
              <a:t>28 milhões de brasileiros com 60 anos ou mais;</a:t>
            </a:r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800" dirty="0"/>
              <a:t>P</a:t>
            </a:r>
            <a:r>
              <a:rPr lang="pt-BR" sz="2800" dirty="0" smtClean="0"/>
              <a:t>opulação idosa é hoje 13,5% da população do país;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8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pt-BR" sz="2800" dirty="0" smtClean="0"/>
              <a:t>SANTA CATARINA – 7.075.494 habitantes em 2018</a:t>
            </a:r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800" dirty="0" smtClean="0"/>
              <a:t>1.020.898 de catarinense com 60 anos ou mais;</a:t>
            </a:r>
            <a:endParaRPr lang="pt-BR" sz="2800" dirty="0"/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800" dirty="0" smtClean="0"/>
              <a:t>43,97% Idosos homens</a:t>
            </a:r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800" dirty="0" smtClean="0"/>
              <a:t>56,03% Idosas mulheres</a:t>
            </a:r>
            <a:endParaRPr lang="pt-BR" sz="1400" dirty="0" smtClean="0"/>
          </a:p>
          <a:p>
            <a:pPr algn="r">
              <a:buNone/>
            </a:pPr>
            <a:r>
              <a:rPr lang="pt-BR" sz="1400" dirty="0" smtClean="0"/>
              <a:t>Fonte: IBGE/2018</a:t>
            </a:r>
            <a:endParaRPr lang="pt-BR" sz="1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75856" y="476672"/>
            <a:ext cx="42292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066925" algn="l"/>
              </a:tabLst>
            </a:pPr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Indicadores Sociais </a:t>
            </a:r>
          </a:p>
        </p:txBody>
      </p:sp>
    </p:spTree>
    <p:extLst>
      <p:ext uri="{BB962C8B-B14F-4D97-AF65-F5344CB8AC3E}">
        <p14:creationId xmlns:p14="http://schemas.microsoft.com/office/powerpoint/2010/main" xmlns="" val="171039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27584" y="1916832"/>
            <a:ext cx="74888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800" dirty="0"/>
              <a:t>84,1% da população idosa está em áreas urbanas;</a:t>
            </a:r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800" dirty="0"/>
              <a:t>3,4 milhões de pessoas idosas (14,4%) vivem sozinhas;</a:t>
            </a:r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800" dirty="0"/>
              <a:t>6% dos idosos são dependentes;</a:t>
            </a:r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800" dirty="0"/>
              <a:t>53% das famílias brasileiras são mantidas por idosos.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275856" y="476672"/>
            <a:ext cx="42292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066925" algn="l"/>
              </a:tabLst>
            </a:pPr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Indicadores Sociais </a:t>
            </a:r>
          </a:p>
        </p:txBody>
      </p:sp>
    </p:spTree>
    <p:extLst>
      <p:ext uri="{BB962C8B-B14F-4D97-AF65-F5344CB8AC3E}">
        <p14:creationId xmlns:p14="http://schemas.microsoft.com/office/powerpoint/2010/main" xmlns="" val="4084415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09" r="6253" b="14010"/>
          <a:stretch/>
        </p:blipFill>
        <p:spPr>
          <a:xfrm>
            <a:off x="467544" y="1439953"/>
            <a:ext cx="8328864" cy="5400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339752" y="548680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PIRÂMIDE POPULACIONAL - PREVISÃO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467544" y="3284984"/>
            <a:ext cx="8328864" cy="7200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41430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684" r="5183"/>
          <a:stretch/>
        </p:blipFill>
        <p:spPr>
          <a:xfrm>
            <a:off x="395536" y="1250908"/>
            <a:ext cx="8552243" cy="5400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339752" y="548680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PIRÂMIDE POPULACIONAL - PREVISÃO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419600" y="3608720"/>
            <a:ext cx="8328864" cy="61236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858576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75656" y="1916832"/>
            <a:ext cx="63904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/>
              <a:t>Santa </a:t>
            </a:r>
            <a:r>
              <a:rPr lang="pt-BR" sz="3200" dirty="0" smtClean="0"/>
              <a:t>Catarina tem </a:t>
            </a:r>
            <a:r>
              <a:rPr lang="pt-BR" sz="3200" dirty="0"/>
              <a:t>a maior esperança de vida ao nascer para ambos os sexos (79,7 anos</a:t>
            </a:r>
            <a:r>
              <a:rPr lang="pt-BR" sz="3200" dirty="0" smtClean="0"/>
              <a:t>) do Brasil. Deverá </a:t>
            </a:r>
            <a:r>
              <a:rPr lang="pt-BR" sz="3200" dirty="0"/>
              <a:t>manter essa liderança até 2060, chegando aos 84,5 </a:t>
            </a:r>
            <a:r>
              <a:rPr lang="pt-BR" sz="3200" dirty="0" smtClean="0"/>
              <a:t>anos.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3369383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/>
          <p:cNvSpPr txBox="1"/>
          <p:nvPr/>
        </p:nvSpPr>
        <p:spPr>
          <a:xfrm>
            <a:off x="755574" y="1844824"/>
            <a:ext cx="7920000" cy="4031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pt-BR" sz="3200" spc="-1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a typeface="+mj-ea"/>
              <a:cs typeface="+mj-cs"/>
            </a:endParaRPr>
          </a:p>
          <a:p>
            <a:pPr algn="ctr"/>
            <a:r>
              <a:rPr lang="pt-BR" sz="3200" spc="-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São canais de </a:t>
            </a:r>
            <a:r>
              <a:rPr lang="pt-BR" sz="3200" spc="-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</a:rPr>
              <a:t>participação popular </a:t>
            </a:r>
            <a:r>
              <a:rPr lang="pt-BR" sz="3200" spc="-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para exercer o controle social das políticas públicas e a cidadania. </a:t>
            </a:r>
          </a:p>
          <a:p>
            <a:pPr algn="ctr"/>
            <a:endParaRPr lang="pt-BR" sz="3200" spc="-1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  <a:p>
            <a:pPr algn="ctr"/>
            <a:r>
              <a:rPr lang="pt-BR" sz="3200" spc="-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São </a:t>
            </a:r>
            <a:r>
              <a:rPr lang="pt-BR" sz="3200" spc="-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</a:rPr>
              <a:t>eventos democráticos </a:t>
            </a:r>
            <a:r>
              <a:rPr lang="pt-BR" sz="3200" spc="-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com ampla participação e efetivo compromisso de todos (governo, sociedade civil organizada, idosos).</a:t>
            </a:r>
            <a:endParaRPr lang="pt-BR" sz="3200" spc="-1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  <a:p>
            <a:pPr algn="ctr"/>
            <a:endParaRPr lang="pt-BR" sz="3200" spc="-1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215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492896"/>
            <a:ext cx="8064896" cy="4968552"/>
          </a:xfrm>
        </p:spPr>
        <p:txBody>
          <a:bodyPr>
            <a:normAutofit/>
          </a:bodyPr>
          <a:lstStyle/>
          <a:p>
            <a:pPr marL="114300" indent="0" algn="r">
              <a:buNone/>
            </a:pPr>
            <a:endParaRPr lang="pt-BR" sz="1800" spc="-1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>
              <a:buNone/>
            </a:pPr>
            <a:endParaRPr lang="pt-BR" sz="2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560" y="1700808"/>
            <a:ext cx="8703444" cy="4680520"/>
          </a:xfrm>
          <a:prstGeom prst="rect">
            <a:avLst/>
          </a:prstGeom>
        </p:spPr>
      </p:pic>
      <p:sp>
        <p:nvSpPr>
          <p:cNvPr id="21" name="Retângulo 20"/>
          <p:cNvSpPr/>
          <p:nvPr/>
        </p:nvSpPr>
        <p:spPr>
          <a:xfrm>
            <a:off x="2051720" y="6405023"/>
            <a:ext cx="6042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Fonte: Pesquisa </a:t>
            </a:r>
            <a:r>
              <a:rPr lang="pt-BR" dirty="0" err="1"/>
              <a:t>Qualibest</a:t>
            </a:r>
            <a:r>
              <a:rPr lang="pt-BR" dirty="0"/>
              <a:t> (2015) – Revista Exame.com</a:t>
            </a:r>
          </a:p>
        </p:txBody>
      </p:sp>
    </p:spTree>
    <p:extLst>
      <p:ext uri="{BB962C8B-B14F-4D97-AF65-F5344CB8AC3E}">
        <p14:creationId xmlns:p14="http://schemas.microsoft.com/office/powerpoint/2010/main" xmlns="" val="268653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340768"/>
            <a:ext cx="5986358" cy="475252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31640" y="6093296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Pesquisa </a:t>
            </a:r>
            <a:r>
              <a:rPr lang="pt-BR" dirty="0" err="1" smtClean="0"/>
              <a:t>Qualibest</a:t>
            </a:r>
            <a:r>
              <a:rPr lang="pt-BR" dirty="0" smtClean="0"/>
              <a:t> (2015) – Revista Exame.com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23056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484784"/>
            <a:ext cx="7098195" cy="4716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276578" y="6225789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Pesquisa </a:t>
            </a:r>
            <a:r>
              <a:rPr lang="pt-BR" dirty="0" err="1" smtClean="0"/>
              <a:t>Qualibest</a:t>
            </a:r>
            <a:r>
              <a:rPr lang="pt-BR" dirty="0" smtClean="0"/>
              <a:t> (2015) – Revista Exame.com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87588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240842" y="1771995"/>
            <a:ext cx="2200275" cy="117157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238007" y="4939457"/>
            <a:ext cx="1809750" cy="1381125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2060848"/>
            <a:ext cx="6984776" cy="3858767"/>
          </a:xfrm>
        </p:spPr>
        <p:txBody>
          <a:bodyPr>
            <a:normAutofit fontScale="92500"/>
          </a:bodyPr>
          <a:lstStyle/>
          <a:p>
            <a:pPr marL="114300" indent="0" algn="ctr">
              <a:buNone/>
            </a:pPr>
            <a:r>
              <a:rPr lang="pt-BR" sz="3200" b="1" dirty="0"/>
              <a:t>Direitos fundamentais </a:t>
            </a:r>
            <a:r>
              <a:rPr lang="pt-BR" sz="3200" dirty="0"/>
              <a:t>são os direitos básicos individuais, sociais, políticos e jurídicos que são </a:t>
            </a:r>
            <a:r>
              <a:rPr lang="pt-BR" sz="3200" b="1" dirty="0"/>
              <a:t>previstos na Constituição Federal</a:t>
            </a:r>
            <a:r>
              <a:rPr lang="pt-BR" sz="3200" dirty="0"/>
              <a:t> de uma nação.</a:t>
            </a:r>
          </a:p>
          <a:p>
            <a:pPr marL="114300" indent="0" algn="ctr">
              <a:buNone/>
            </a:pPr>
            <a:r>
              <a:rPr lang="pt-BR" sz="3200" dirty="0" smtClean="0"/>
              <a:t>Os </a:t>
            </a:r>
            <a:r>
              <a:rPr lang="pt-BR" sz="3200" dirty="0"/>
              <a:t>direitos fundamentais são baseados nos </a:t>
            </a:r>
            <a:r>
              <a:rPr lang="pt-BR" sz="3200" b="1" dirty="0"/>
              <a:t>princípios dos direitos humanos</a:t>
            </a:r>
            <a:r>
              <a:rPr lang="pt-BR" sz="3200" dirty="0"/>
              <a:t>, garantindo a liberdade, a vida, a igualdade, a educação, a </a:t>
            </a:r>
            <a:r>
              <a:rPr lang="pt-BR" sz="3200" dirty="0" smtClean="0"/>
              <a:t>segurança, saúde, etc</a:t>
            </a:r>
            <a:r>
              <a:rPr lang="pt-BR" sz="3200" dirty="0"/>
              <a:t>.</a:t>
            </a:r>
          </a:p>
          <a:p>
            <a:pPr marL="11430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11597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997924" y="457424"/>
            <a:ext cx="1809750" cy="30003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106860" y="3669898"/>
            <a:ext cx="2324100" cy="33147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2162521"/>
            <a:ext cx="7096302" cy="3529492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pt-BR" sz="3600" b="1" dirty="0"/>
              <a:t>Políticas Públicas: </a:t>
            </a:r>
            <a:r>
              <a:rPr lang="pt-BR" sz="3600" dirty="0"/>
              <a:t>conjunto de decisões, planos, metas e ações governamentais (seja a nível nacional, estadual ou municipal) voltados para a resolução de problemas de interesse público.</a:t>
            </a:r>
          </a:p>
          <a:p>
            <a:pPr marL="11430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93220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1628800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/>
              <a:t>CONSTITUIÇÃO FEDERAL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Art</a:t>
            </a:r>
            <a:r>
              <a:rPr lang="pt-BR" sz="2400" dirty="0"/>
              <a:t>. 230. A família, a sociedade e o Estado têm o dever de amparar as pessoas idosas, assegurando sua participação na comunidade, defendendo sua dignidade e bem-estar e garantindo-lhes o direito à vida.</a:t>
            </a:r>
          </a:p>
          <a:p>
            <a:pPr algn="just"/>
            <a:r>
              <a:rPr lang="pt-BR" sz="2400" dirty="0"/>
              <a:t>§ 1º Os programas de amparo aos idosos serão executados preferencialmente em seus lares.</a:t>
            </a:r>
          </a:p>
          <a:p>
            <a:pPr algn="just"/>
            <a:r>
              <a:rPr lang="pt-BR" sz="2400" dirty="0"/>
              <a:t>§ 2º Aos maiores de sessenta e cinco anos é garantida a gratuidade dos transportes coletivos urbanos.</a:t>
            </a:r>
          </a:p>
        </p:txBody>
      </p:sp>
    </p:spTree>
    <p:extLst>
      <p:ext uri="{BB962C8B-B14F-4D97-AF65-F5344CB8AC3E}">
        <p14:creationId xmlns:p14="http://schemas.microsoft.com/office/powerpoint/2010/main" xmlns="" val="335566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1772816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000000"/>
                </a:solidFill>
              </a:rPr>
              <a:t>ESTATUTO DO IDOSO</a:t>
            </a:r>
          </a:p>
          <a:p>
            <a:pPr algn="just"/>
            <a:endParaRPr lang="pt-BR" sz="2400" b="1" dirty="0" smtClean="0">
              <a:solidFill>
                <a:srgbClr val="000000"/>
              </a:solidFill>
            </a:endParaRPr>
          </a:p>
          <a:p>
            <a:pPr algn="just"/>
            <a:r>
              <a:rPr lang="pt-BR" sz="2400" dirty="0" smtClean="0">
                <a:solidFill>
                  <a:srgbClr val="000000"/>
                </a:solidFill>
              </a:rPr>
              <a:t>Art</a:t>
            </a:r>
            <a:r>
              <a:rPr lang="pt-BR" sz="2400" dirty="0">
                <a:solidFill>
                  <a:srgbClr val="000000"/>
                </a:solidFill>
              </a:rPr>
              <a:t>. 8</a:t>
            </a:r>
            <a:r>
              <a:rPr lang="pt-BR" sz="2400" u="sng" baseline="30000" dirty="0">
                <a:solidFill>
                  <a:srgbClr val="000000"/>
                </a:solidFill>
              </a:rPr>
              <a:t>o</a:t>
            </a:r>
            <a:r>
              <a:rPr lang="pt-BR" sz="2400" b="1" dirty="0">
                <a:solidFill>
                  <a:srgbClr val="000000"/>
                </a:solidFill>
              </a:rPr>
              <a:t> </a:t>
            </a:r>
            <a:r>
              <a:rPr lang="pt-BR" sz="2400" dirty="0">
                <a:solidFill>
                  <a:srgbClr val="000000"/>
                </a:solidFill>
              </a:rPr>
              <a:t>O envelhecimento é um direito personalíssimo e a sua proteção um direito social, nos termos desta Lei e da legislação vigente.</a:t>
            </a:r>
          </a:p>
          <a:p>
            <a:pPr algn="just"/>
            <a:endParaRPr lang="pt-BR" sz="2400" dirty="0" smtClean="0">
              <a:solidFill>
                <a:srgbClr val="000000"/>
              </a:solidFill>
            </a:endParaRPr>
          </a:p>
          <a:p>
            <a:pPr algn="just"/>
            <a:r>
              <a:rPr lang="pt-BR" sz="2400" dirty="0" smtClean="0">
                <a:solidFill>
                  <a:srgbClr val="000000"/>
                </a:solidFill>
              </a:rPr>
              <a:t>Art</a:t>
            </a:r>
            <a:r>
              <a:rPr lang="pt-BR" sz="2400" dirty="0">
                <a:solidFill>
                  <a:srgbClr val="000000"/>
                </a:solidFill>
              </a:rPr>
              <a:t>. 9</a:t>
            </a:r>
            <a:r>
              <a:rPr lang="pt-BR" sz="2400" u="sng" baseline="30000" dirty="0">
                <a:solidFill>
                  <a:srgbClr val="000000"/>
                </a:solidFill>
              </a:rPr>
              <a:t>o</a:t>
            </a:r>
            <a:r>
              <a:rPr lang="pt-BR" sz="2400" b="1" dirty="0">
                <a:solidFill>
                  <a:srgbClr val="000000"/>
                </a:solidFill>
              </a:rPr>
              <a:t> </a:t>
            </a:r>
            <a:r>
              <a:rPr lang="pt-BR" sz="2400" dirty="0">
                <a:solidFill>
                  <a:srgbClr val="000000"/>
                </a:solidFill>
              </a:rPr>
              <a:t>É obrigação do Estado, garantir à pessoa idosa a proteção à vida e à saúde, mediante efetivação de políticas sociais públicas que permitam um envelhecimento saudável e em condições de dignidade.</a:t>
            </a:r>
            <a:endParaRPr lang="pt-BR" sz="2400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752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1340768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000000"/>
                </a:solidFill>
              </a:rPr>
              <a:t>POLÍTICA NACIONAL DO IDOSO</a:t>
            </a:r>
          </a:p>
          <a:p>
            <a:pPr algn="just"/>
            <a:r>
              <a:rPr lang="pt-BR" sz="2400" dirty="0" smtClean="0">
                <a:solidFill>
                  <a:srgbClr val="000000"/>
                </a:solidFill>
              </a:rPr>
              <a:t>Art</a:t>
            </a:r>
            <a:r>
              <a:rPr lang="pt-BR" sz="2400" dirty="0">
                <a:solidFill>
                  <a:srgbClr val="000000"/>
                </a:solidFill>
              </a:rPr>
              <a:t>. 1º A política nacional do idoso tem por objetivo assegurar os direitos sociais do idoso, criando condições para promover sua autonomia, integração e participação efetiva na sociedade</a:t>
            </a:r>
            <a:r>
              <a:rPr lang="pt-BR" sz="24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endParaRPr lang="pt-BR" sz="2400" dirty="0">
              <a:solidFill>
                <a:srgbClr val="000000"/>
              </a:solidFill>
            </a:endParaRPr>
          </a:p>
          <a:p>
            <a:r>
              <a:rPr lang="pt-BR" sz="2400" dirty="0"/>
              <a:t>Art. 3° A política nacional do idoso reger-se-á pelos seguintes princípios:</a:t>
            </a:r>
          </a:p>
          <a:p>
            <a:r>
              <a:rPr lang="pt-BR" sz="2400" dirty="0" smtClean="0"/>
              <a:t>I </a:t>
            </a:r>
            <a:r>
              <a:rPr lang="pt-BR" sz="2400" dirty="0"/>
              <a:t>- a família, a sociedade e o estado têm o dever de assegurar ao idoso todos os direitos da cidadania, garantindo sua participação na comunidade, defendendo sua dignidade, bem-estar e o direito à vida;</a:t>
            </a:r>
          </a:p>
          <a:p>
            <a:r>
              <a:rPr lang="pt-BR" sz="2400" dirty="0" smtClean="0"/>
              <a:t>II </a:t>
            </a:r>
            <a:r>
              <a:rPr lang="pt-BR" sz="2400" dirty="0"/>
              <a:t>- o processo de envelhecimento diz respeito à sociedade em geral, devendo ser objeto de conhecimento e informação para todos</a:t>
            </a:r>
            <a:r>
              <a:rPr lang="pt-BR" sz="2400" dirty="0" smtClean="0"/>
              <a:t>;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183608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576" y="1997839"/>
            <a:ext cx="76328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III - o idoso não deve sofrer discriminação de qualquer natureza;</a:t>
            </a:r>
          </a:p>
          <a:p>
            <a:r>
              <a:rPr lang="pt-BR" sz="2400" dirty="0"/>
              <a:t>IV - o idoso deve ser o principal agente e o destinatário das transformações a serem efetivadas através desta política;</a:t>
            </a:r>
          </a:p>
          <a:p>
            <a:r>
              <a:rPr lang="pt-BR" sz="2400" dirty="0"/>
              <a:t>V - as diferenças econômicas, sociais, regionais e, particularmente, as contradições entre o meio rural e o urbano do Brasil deverão ser observadas pelos poderes públicos e pela sociedade em geral, na aplicação desta lei.</a:t>
            </a:r>
          </a:p>
        </p:txBody>
      </p:sp>
    </p:spTree>
    <p:extLst>
      <p:ext uri="{BB962C8B-B14F-4D97-AF65-F5344CB8AC3E}">
        <p14:creationId xmlns:p14="http://schemas.microsoft.com/office/powerpoint/2010/main" xmlns="" val="101966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 template with colored lines Free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87724" y="1628800"/>
            <a:ext cx="4968552" cy="252028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pt-BR" sz="5400" b="1" dirty="0" smtClean="0">
                <a:solidFill>
                  <a:schemeClr val="tx1"/>
                </a:solidFill>
                <a:latin typeface="+mn-lt"/>
              </a:rPr>
              <a:t>Quais os eixos temáticos da 5° Conferência?</a:t>
            </a:r>
            <a:endParaRPr lang="pt-BR" sz="54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298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772816"/>
            <a:ext cx="7992888" cy="3960000"/>
          </a:xfrm>
          <a:solidFill>
            <a:schemeClr val="bg1"/>
          </a:solidFill>
          <a:ln>
            <a:noFill/>
          </a:ln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pt-BR" sz="3200" b="1" dirty="0" smtClean="0"/>
          </a:p>
          <a:p>
            <a:pPr algn="ctr">
              <a:buNone/>
            </a:pPr>
            <a:r>
              <a:rPr lang="pt-BR" sz="3200" b="1" dirty="0" smtClean="0"/>
              <a:t>TEM CARÁTER DELIBERATIVO </a:t>
            </a:r>
          </a:p>
          <a:p>
            <a:pPr algn="ctr"/>
            <a:r>
              <a:rPr lang="pt-BR" sz="3200" spc="-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As deliberações tem relevância pública.</a:t>
            </a:r>
          </a:p>
          <a:p>
            <a:pPr algn="ctr"/>
            <a:r>
              <a:rPr lang="pt-BR" sz="3200" spc="-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As deliberações devem </a:t>
            </a:r>
            <a:r>
              <a:rPr lang="pt-BR" sz="3200" spc="-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ser </a:t>
            </a:r>
            <a:r>
              <a:rPr lang="pt-BR" sz="3200" spc="-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consideradas </a:t>
            </a:r>
            <a:r>
              <a:rPr lang="pt-BR" sz="3200" spc="-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pelos gestores das políticas e pela sociedade </a:t>
            </a:r>
            <a:r>
              <a:rPr lang="pt-BR" sz="3200" spc="-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brasileira.</a:t>
            </a:r>
          </a:p>
          <a:p>
            <a:pPr algn="ctr"/>
            <a:r>
              <a:rPr lang="pt-BR" sz="3200" spc="-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Cabe aos </a:t>
            </a:r>
            <a:r>
              <a:rPr lang="pt-BR" sz="3200" spc="-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Conselhos estimular e fiscalizar o cumprimento de suas </a:t>
            </a:r>
            <a:r>
              <a:rPr lang="pt-BR" sz="3200" spc="-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deliberações.</a:t>
            </a:r>
          </a:p>
          <a:p>
            <a:pPr marL="114300" indent="0" algn="ctr">
              <a:buNone/>
            </a:pPr>
            <a:r>
              <a:rPr lang="pt-BR" sz="3200" spc="-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</a:t>
            </a:r>
          </a:p>
          <a:p>
            <a:pPr algn="ctr"/>
            <a:endParaRPr lang="pt-BR" sz="3200" spc="-1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81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51520" y="1340768"/>
            <a:ext cx="2324100" cy="33147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142976" y="1643050"/>
            <a:ext cx="73448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200" b="1" dirty="0" smtClean="0"/>
          </a:p>
          <a:p>
            <a:r>
              <a:rPr lang="pt-BR" sz="3200" b="1" dirty="0" smtClean="0"/>
              <a:t>EIXO 1: </a:t>
            </a:r>
          </a:p>
          <a:p>
            <a:r>
              <a:rPr lang="pt-BR" sz="3200" dirty="0" smtClean="0"/>
              <a:t>Direitos </a:t>
            </a:r>
            <a:r>
              <a:rPr lang="pt-BR" sz="3200" dirty="0"/>
              <a:t>Fundamentais na Construção/Efetivação das Políticas Públicas. </a:t>
            </a:r>
          </a:p>
          <a:p>
            <a:r>
              <a:rPr lang="pt-BR" sz="3200" b="1" dirty="0" err="1" smtClean="0"/>
              <a:t>Subeixos</a:t>
            </a:r>
            <a:r>
              <a:rPr lang="pt-BR" sz="3200" b="1" dirty="0"/>
              <a:t>: </a:t>
            </a:r>
            <a:r>
              <a:rPr lang="pt-BR" sz="3200" dirty="0"/>
              <a:t>Saúde, Assistência Social, Previdência, Moradia, Transporte, Cultura, Esporte e Lazer. </a:t>
            </a:r>
          </a:p>
        </p:txBody>
      </p:sp>
    </p:spTree>
    <p:extLst>
      <p:ext uri="{BB962C8B-B14F-4D97-AF65-F5344CB8AC3E}">
        <p14:creationId xmlns:p14="http://schemas.microsoft.com/office/powerpoint/2010/main" xmlns="" val="32778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1582341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/>
              <a:t>CONSTITUIÇÃO FEDERAL</a:t>
            </a:r>
          </a:p>
          <a:p>
            <a:pPr algn="just"/>
            <a:r>
              <a:rPr lang="pt-BR" sz="2000" dirty="0" smtClean="0"/>
              <a:t>Art</a:t>
            </a:r>
            <a:r>
              <a:rPr lang="pt-BR" sz="2000" dirty="0"/>
              <a:t>. 203. A assistência social será prestada a quem dela necessitar, independentemente de contribuição à seguridade social, e tem por objetivos:</a:t>
            </a:r>
          </a:p>
          <a:p>
            <a:pPr algn="just"/>
            <a:r>
              <a:rPr lang="pt-BR" sz="2000" dirty="0"/>
              <a:t>I - a proteção à família, à maternidade, à infância, à adolescência e à velhice</a:t>
            </a:r>
            <a:r>
              <a:rPr lang="pt-BR" sz="2000" dirty="0" smtClean="0"/>
              <a:t>; (...)</a:t>
            </a:r>
            <a:endParaRPr lang="pt-BR" sz="2000" dirty="0"/>
          </a:p>
          <a:p>
            <a:pPr algn="just"/>
            <a:r>
              <a:rPr lang="pt-BR" sz="2000" dirty="0"/>
              <a:t>V - a garantia de um salário mínimo de benefício mensal à pessoa portadora de deficiência e ao idoso que comprovem não possuir meios de prover à própria manutenção ou de tê-la provida por sua família, conforme dispuser a lei</a:t>
            </a:r>
            <a:r>
              <a:rPr lang="pt-BR" sz="2000" dirty="0" smtClean="0"/>
              <a:t>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Art. 229. Os pais têm o dever de assistir, criar e educar os filhos menores, e os filhos maiores têm o dever de ajudar e amparar os pais na velhice, carência ou enfermidade</a:t>
            </a:r>
            <a:r>
              <a:rPr lang="pt-BR" sz="2000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13323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1700808"/>
            <a:ext cx="84969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solidFill>
                  <a:srgbClr val="000000"/>
                </a:solidFill>
              </a:rPr>
              <a:t>POLÍTICA NACIONAL DO IDOSO</a:t>
            </a:r>
          </a:p>
          <a:p>
            <a:pPr algn="just"/>
            <a:r>
              <a:rPr lang="pt-BR" sz="2000" dirty="0" smtClean="0">
                <a:solidFill>
                  <a:srgbClr val="000000"/>
                </a:solidFill>
              </a:rPr>
              <a:t>Art</a:t>
            </a:r>
            <a:r>
              <a:rPr lang="pt-BR" sz="2000" dirty="0">
                <a:solidFill>
                  <a:srgbClr val="000000"/>
                </a:solidFill>
              </a:rPr>
              <a:t>. 10. Na implementação da política nacional do idoso, são competências dos órgãos e entidades públicos:</a:t>
            </a:r>
          </a:p>
          <a:p>
            <a:pPr algn="just"/>
            <a:r>
              <a:rPr lang="pt-BR" sz="2000" b="1" dirty="0" smtClean="0">
                <a:solidFill>
                  <a:srgbClr val="000000"/>
                </a:solidFill>
              </a:rPr>
              <a:t>I </a:t>
            </a:r>
            <a:r>
              <a:rPr lang="pt-BR" sz="2000" b="1" dirty="0">
                <a:solidFill>
                  <a:srgbClr val="000000"/>
                </a:solidFill>
              </a:rPr>
              <a:t>- na área de promoção e assistência social:</a:t>
            </a:r>
          </a:p>
          <a:p>
            <a:pPr algn="just"/>
            <a:r>
              <a:rPr lang="pt-BR" sz="2000" dirty="0" smtClean="0">
                <a:solidFill>
                  <a:srgbClr val="000000"/>
                </a:solidFill>
              </a:rPr>
              <a:t>a</a:t>
            </a:r>
            <a:r>
              <a:rPr lang="pt-BR" sz="2000" dirty="0">
                <a:solidFill>
                  <a:srgbClr val="000000"/>
                </a:solidFill>
              </a:rPr>
              <a:t>) prestar serviços e desenvolver ações voltadas para o atendimento das necessidades básicas do idoso, mediante a participação das famílias, da sociedade e de entidades governamentais e não-governamentais.</a:t>
            </a:r>
          </a:p>
          <a:p>
            <a:pPr algn="just"/>
            <a:r>
              <a:rPr lang="pt-BR" sz="2000" dirty="0" smtClean="0">
                <a:solidFill>
                  <a:srgbClr val="000000"/>
                </a:solidFill>
              </a:rPr>
              <a:t>b</a:t>
            </a:r>
            <a:r>
              <a:rPr lang="pt-BR" sz="2000" dirty="0">
                <a:solidFill>
                  <a:srgbClr val="000000"/>
                </a:solidFill>
              </a:rPr>
              <a:t>) estimular a criação de incentivos e de alternativas de atendimento ao idoso, como centros de convivência, centros de cuidados diurnos, casas-lares, oficinas abrigadas de trabalho, atendimentos domiciliares e outros;</a:t>
            </a:r>
          </a:p>
          <a:p>
            <a:pPr algn="just"/>
            <a:r>
              <a:rPr lang="pt-BR" sz="2000" dirty="0" smtClean="0">
                <a:solidFill>
                  <a:srgbClr val="000000"/>
                </a:solidFill>
              </a:rPr>
              <a:t>c</a:t>
            </a:r>
            <a:r>
              <a:rPr lang="pt-BR" sz="2000" dirty="0">
                <a:solidFill>
                  <a:srgbClr val="000000"/>
                </a:solidFill>
              </a:rPr>
              <a:t>) promover simpósios, seminários e encontros específicos;</a:t>
            </a:r>
          </a:p>
          <a:p>
            <a:pPr algn="just"/>
            <a:r>
              <a:rPr lang="pt-BR" sz="2000" dirty="0" smtClean="0">
                <a:solidFill>
                  <a:srgbClr val="000000"/>
                </a:solidFill>
              </a:rPr>
              <a:t>d</a:t>
            </a:r>
            <a:r>
              <a:rPr lang="pt-BR" sz="2000" dirty="0">
                <a:solidFill>
                  <a:srgbClr val="000000"/>
                </a:solidFill>
              </a:rPr>
              <a:t>) planejar, coordenar, supervisionar e financiar estudos, levantamentos, pesquisas e publicações sobre a situação social do idoso;</a:t>
            </a:r>
          </a:p>
          <a:p>
            <a:pPr algn="just"/>
            <a:r>
              <a:rPr lang="pt-BR" sz="2000" dirty="0" smtClean="0">
                <a:solidFill>
                  <a:srgbClr val="000000"/>
                </a:solidFill>
              </a:rPr>
              <a:t>e</a:t>
            </a:r>
            <a:r>
              <a:rPr lang="pt-BR" sz="2000" dirty="0">
                <a:solidFill>
                  <a:srgbClr val="000000"/>
                </a:solidFill>
              </a:rPr>
              <a:t>) promover a capacitação de recursos para atendimento ao idoso</a:t>
            </a:r>
            <a:r>
              <a:rPr lang="pt-BR" sz="2000" dirty="0" smtClean="0">
                <a:solidFill>
                  <a:srgbClr val="000000"/>
                </a:solidFill>
              </a:rPr>
              <a:t>;</a:t>
            </a:r>
          </a:p>
          <a:p>
            <a:pPr algn="just"/>
            <a:endParaRPr lang="pt-BR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867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1628800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rgbClr val="000000"/>
                </a:solidFill>
              </a:rPr>
              <a:t>II </a:t>
            </a:r>
            <a:r>
              <a:rPr lang="pt-BR" b="1" dirty="0">
                <a:solidFill>
                  <a:srgbClr val="000000"/>
                </a:solidFill>
              </a:rPr>
              <a:t>- na área de saúde:</a:t>
            </a:r>
          </a:p>
          <a:p>
            <a:pPr algn="just"/>
            <a:r>
              <a:rPr lang="pt-BR" dirty="0">
                <a:solidFill>
                  <a:srgbClr val="000000"/>
                </a:solidFill>
              </a:rPr>
              <a:t>a) garantir ao idoso a assistência à saúde, nos diversos níveis de atendimento do Sistema Único de Saúde;</a:t>
            </a:r>
          </a:p>
          <a:p>
            <a:pPr algn="just"/>
            <a:r>
              <a:rPr lang="pt-BR" dirty="0">
                <a:solidFill>
                  <a:srgbClr val="000000"/>
                </a:solidFill>
              </a:rPr>
              <a:t>b) prevenir, promover, proteger e recuperar a saúde do idoso, mediante programas e medidas profiláticas;</a:t>
            </a:r>
          </a:p>
          <a:p>
            <a:pPr algn="just"/>
            <a:r>
              <a:rPr lang="pt-BR" dirty="0">
                <a:solidFill>
                  <a:srgbClr val="000000"/>
                </a:solidFill>
              </a:rPr>
              <a:t>c) adotar e aplicar normas de funcionamento às instituições geriátricas e similares, com fiscalização pelos gestores do Sistema Único de Saúde;</a:t>
            </a:r>
          </a:p>
          <a:p>
            <a:pPr algn="just"/>
            <a:r>
              <a:rPr lang="pt-BR" dirty="0">
                <a:solidFill>
                  <a:srgbClr val="000000"/>
                </a:solidFill>
              </a:rPr>
              <a:t>d) elaborar normas de serviços geriátricos hospitalares;</a:t>
            </a:r>
          </a:p>
          <a:p>
            <a:pPr algn="just"/>
            <a:r>
              <a:rPr lang="pt-BR" dirty="0">
                <a:solidFill>
                  <a:srgbClr val="000000"/>
                </a:solidFill>
              </a:rPr>
              <a:t>e) desenvolver formas de cooperação entre as Secretarias de Saúde dos Estados, do Distrito Federal, e dos Municípios e entre os Centros de Referência em Geriatria e Gerontologia para treinamento de equipes </a:t>
            </a:r>
            <a:r>
              <a:rPr lang="pt-BR" dirty="0" err="1">
                <a:solidFill>
                  <a:srgbClr val="000000"/>
                </a:solidFill>
              </a:rPr>
              <a:t>interprofissionais</a:t>
            </a:r>
            <a:r>
              <a:rPr lang="pt-BR" dirty="0">
                <a:solidFill>
                  <a:srgbClr val="000000"/>
                </a:solidFill>
              </a:rPr>
              <a:t>;</a:t>
            </a:r>
          </a:p>
          <a:p>
            <a:pPr algn="just"/>
            <a:r>
              <a:rPr lang="pt-BR" dirty="0">
                <a:solidFill>
                  <a:srgbClr val="000000"/>
                </a:solidFill>
              </a:rPr>
              <a:t>f) incluir a Geriatria como especialidade clínica, para efeito de concursos públicos federais, estaduais, do Distrito Federal e municipais;</a:t>
            </a:r>
          </a:p>
          <a:p>
            <a:pPr algn="just"/>
            <a:r>
              <a:rPr lang="pt-BR" dirty="0">
                <a:solidFill>
                  <a:srgbClr val="000000"/>
                </a:solidFill>
              </a:rPr>
              <a:t>g) realizar estudos para detectar o caráter epidemiológico de determinadas doenças do idoso, com vistas a prevenção, tratamento e reabilitação; e</a:t>
            </a:r>
          </a:p>
          <a:p>
            <a:pPr algn="just"/>
            <a:r>
              <a:rPr lang="pt-BR" dirty="0">
                <a:solidFill>
                  <a:srgbClr val="000000"/>
                </a:solidFill>
              </a:rPr>
              <a:t>h) criar serviços alternativos de saúde para o idoso;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05859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1628800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000000"/>
                </a:solidFill>
              </a:rPr>
              <a:t>IV - na área de trabalho e previdência social:</a:t>
            </a:r>
          </a:p>
          <a:p>
            <a:pPr algn="just"/>
            <a:r>
              <a:rPr lang="pt-BR" dirty="0">
                <a:solidFill>
                  <a:srgbClr val="000000"/>
                </a:solidFill>
              </a:rPr>
              <a:t>a) garantir mecanismos que impeçam a discriminação do idoso quanto a sua participação no mercado de trabalho, no setor público e privado;</a:t>
            </a:r>
          </a:p>
          <a:p>
            <a:pPr algn="just"/>
            <a:r>
              <a:rPr lang="pt-BR" dirty="0">
                <a:solidFill>
                  <a:srgbClr val="000000"/>
                </a:solidFill>
              </a:rPr>
              <a:t>b) priorizar o atendimento do idoso nos benefícios previdenciários;</a:t>
            </a:r>
          </a:p>
          <a:p>
            <a:pPr algn="just"/>
            <a:r>
              <a:rPr lang="pt-BR" dirty="0">
                <a:solidFill>
                  <a:srgbClr val="000000"/>
                </a:solidFill>
              </a:rPr>
              <a:t>c) criar e estimular a manutenção de programas de preparação para aposentadoria nos setores público e privado com antecedência mínima de dois anos antes do afastamento;</a:t>
            </a:r>
          </a:p>
          <a:p>
            <a:pPr algn="just"/>
            <a:endParaRPr lang="pt-BR" dirty="0" smtClean="0">
              <a:solidFill>
                <a:srgbClr val="000000"/>
              </a:solidFill>
            </a:endParaRPr>
          </a:p>
          <a:p>
            <a:pPr algn="just"/>
            <a:r>
              <a:rPr lang="pt-BR" b="1" dirty="0" smtClean="0">
                <a:solidFill>
                  <a:srgbClr val="000000"/>
                </a:solidFill>
              </a:rPr>
              <a:t>V </a:t>
            </a:r>
            <a:r>
              <a:rPr lang="pt-BR" b="1" dirty="0">
                <a:solidFill>
                  <a:srgbClr val="000000"/>
                </a:solidFill>
              </a:rPr>
              <a:t>- na área de habitação e urbanismo:</a:t>
            </a:r>
          </a:p>
          <a:p>
            <a:pPr algn="just"/>
            <a:r>
              <a:rPr lang="pt-BR" dirty="0">
                <a:solidFill>
                  <a:srgbClr val="000000"/>
                </a:solidFill>
              </a:rPr>
              <a:t>a) destinar, nos programas habitacionais, unidades em regime de comodato ao idoso, na modalidade de casas-lares;</a:t>
            </a:r>
          </a:p>
          <a:p>
            <a:pPr algn="just"/>
            <a:r>
              <a:rPr lang="pt-BR" dirty="0">
                <a:solidFill>
                  <a:srgbClr val="000000"/>
                </a:solidFill>
              </a:rPr>
              <a:t>b) incluir nos programas de assistência ao idoso formas de melhoria de condições de habitabilidade e adaptação de moradia, considerando seu estado físico e sua independência de locomoção;</a:t>
            </a:r>
          </a:p>
          <a:p>
            <a:pPr algn="just"/>
            <a:r>
              <a:rPr lang="pt-BR" dirty="0">
                <a:solidFill>
                  <a:srgbClr val="000000"/>
                </a:solidFill>
              </a:rPr>
              <a:t>c) elaborar critérios que garantam o acesso da pessoa idosa à habitação popular;</a:t>
            </a:r>
          </a:p>
          <a:p>
            <a:pPr algn="just"/>
            <a:r>
              <a:rPr lang="pt-BR" dirty="0">
                <a:solidFill>
                  <a:srgbClr val="000000"/>
                </a:solidFill>
              </a:rPr>
              <a:t>d) diminuir barreiras arquitetônicas e urbanas;</a:t>
            </a:r>
          </a:p>
        </p:txBody>
      </p:sp>
    </p:spTree>
    <p:extLst>
      <p:ext uri="{BB962C8B-B14F-4D97-AF65-F5344CB8AC3E}">
        <p14:creationId xmlns:p14="http://schemas.microsoft.com/office/powerpoint/2010/main" xmlns="" val="297906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1700808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solidFill>
                  <a:srgbClr val="000000"/>
                </a:solidFill>
              </a:rPr>
              <a:t>VII - na área de cultura, esporte e lazer:</a:t>
            </a:r>
          </a:p>
          <a:p>
            <a:pPr algn="just"/>
            <a:r>
              <a:rPr lang="pt-BR" sz="2000" dirty="0" smtClean="0">
                <a:solidFill>
                  <a:srgbClr val="000000"/>
                </a:solidFill>
              </a:rPr>
              <a:t>a</a:t>
            </a:r>
            <a:r>
              <a:rPr lang="pt-BR" sz="2000" dirty="0">
                <a:solidFill>
                  <a:srgbClr val="000000"/>
                </a:solidFill>
              </a:rPr>
              <a:t>) garantir ao idoso a participação no processo de produção, reelaboração e fruição dos bens culturais;</a:t>
            </a:r>
          </a:p>
          <a:p>
            <a:pPr algn="just"/>
            <a:r>
              <a:rPr lang="pt-BR" sz="2000" dirty="0" smtClean="0">
                <a:solidFill>
                  <a:srgbClr val="000000"/>
                </a:solidFill>
              </a:rPr>
              <a:t>b</a:t>
            </a:r>
            <a:r>
              <a:rPr lang="pt-BR" sz="2000" dirty="0">
                <a:solidFill>
                  <a:srgbClr val="000000"/>
                </a:solidFill>
              </a:rPr>
              <a:t>) propiciar ao idoso o acesso aos locais e eventos culturais, mediante preços reduzidos, em âmbito nacional;</a:t>
            </a:r>
          </a:p>
          <a:p>
            <a:pPr algn="just"/>
            <a:r>
              <a:rPr lang="pt-BR" sz="2000" dirty="0" smtClean="0">
                <a:solidFill>
                  <a:srgbClr val="000000"/>
                </a:solidFill>
              </a:rPr>
              <a:t>c</a:t>
            </a:r>
            <a:r>
              <a:rPr lang="pt-BR" sz="2000" dirty="0">
                <a:solidFill>
                  <a:srgbClr val="000000"/>
                </a:solidFill>
              </a:rPr>
              <a:t>) incentivar os movimentos de idosos a desenvolver atividades culturais;</a:t>
            </a:r>
          </a:p>
          <a:p>
            <a:pPr algn="just"/>
            <a:r>
              <a:rPr lang="pt-BR" sz="2000" dirty="0" smtClean="0">
                <a:solidFill>
                  <a:srgbClr val="000000"/>
                </a:solidFill>
              </a:rPr>
              <a:t>d</a:t>
            </a:r>
            <a:r>
              <a:rPr lang="pt-BR" sz="2000" dirty="0">
                <a:solidFill>
                  <a:srgbClr val="000000"/>
                </a:solidFill>
              </a:rPr>
              <a:t>) valorizar o registro da memória e a transmissão de informações e habilidades do idoso aos mais jovens, como meio de garantir a continuidade e a identidade cultural;</a:t>
            </a:r>
          </a:p>
          <a:p>
            <a:pPr algn="just"/>
            <a:r>
              <a:rPr lang="pt-BR" sz="2000" dirty="0" smtClean="0">
                <a:solidFill>
                  <a:srgbClr val="000000"/>
                </a:solidFill>
              </a:rPr>
              <a:t>e</a:t>
            </a:r>
            <a:r>
              <a:rPr lang="pt-BR" sz="2000" dirty="0">
                <a:solidFill>
                  <a:srgbClr val="000000"/>
                </a:solidFill>
              </a:rPr>
              <a:t>) incentivar e criar programas de lazer, esporte e atividades físicas que proporcionem a melhoria da qualidade de vida do idoso e estimulem sua participação na comunidade</a:t>
            </a:r>
            <a:r>
              <a:rPr lang="pt-BR" sz="2000" dirty="0" smtClean="0">
                <a:solidFill>
                  <a:srgbClr val="000000"/>
                </a:solidFill>
              </a:rPr>
              <a:t>.</a:t>
            </a:r>
            <a:endParaRPr lang="pt-B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866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1997839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rgbClr val="000000"/>
                </a:solidFill>
              </a:rPr>
              <a:t>§1º É assegurado ao idoso o direito de dispor de seus bens, proventos, pensões e benefícios, salvo nos casos de incapacidade judicialmente comprovada.</a:t>
            </a:r>
          </a:p>
          <a:p>
            <a:pPr algn="just"/>
            <a:r>
              <a:rPr lang="pt-BR" sz="2000" dirty="0">
                <a:solidFill>
                  <a:srgbClr val="000000"/>
                </a:solidFill>
              </a:rPr>
              <a:t>§2º Nos casos de comprovada incapacidade do idoso para gerir seus bens, ser-lhe-á nomeado Curador especial em juízo.</a:t>
            </a:r>
          </a:p>
          <a:p>
            <a:pPr algn="just"/>
            <a:r>
              <a:rPr lang="pt-BR" sz="2000" dirty="0">
                <a:solidFill>
                  <a:srgbClr val="000000"/>
                </a:solidFill>
              </a:rPr>
              <a:t>§3º Todo cidadão tem o dever de denunciar à autoridade competente qualquer forma de negligência ou desrespeito ao idoso.</a:t>
            </a:r>
          </a:p>
        </p:txBody>
      </p:sp>
    </p:spTree>
    <p:extLst>
      <p:ext uri="{BB962C8B-B14F-4D97-AF65-F5344CB8AC3E}">
        <p14:creationId xmlns:p14="http://schemas.microsoft.com/office/powerpoint/2010/main" xmlns="" val="212736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1628800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/>
              <a:t>ESTATUTO DO IDOSO</a:t>
            </a:r>
          </a:p>
          <a:p>
            <a:pPr algn="just"/>
            <a:r>
              <a:rPr lang="pt-BR" sz="2000" dirty="0" smtClean="0"/>
              <a:t>Art</a:t>
            </a:r>
            <a:r>
              <a:rPr lang="pt-BR" sz="2000" dirty="0"/>
              <a:t>. 2</a:t>
            </a:r>
            <a:r>
              <a:rPr lang="pt-BR" sz="2000" u="sng" baseline="30000" dirty="0"/>
              <a:t>o</a:t>
            </a:r>
            <a:r>
              <a:rPr lang="pt-BR" sz="2000" b="1" dirty="0"/>
              <a:t> </a:t>
            </a:r>
            <a:r>
              <a:rPr lang="pt-BR" sz="2000" dirty="0"/>
              <a:t>O idoso goza de todos os direitos fundamentais inerentes à pessoa humana, sem prejuízo da proteção integral de que trata esta Lei, </a:t>
            </a:r>
            <a:r>
              <a:rPr lang="pt-BR" sz="2000" dirty="0" err="1"/>
              <a:t>assegurando-se-lhe</a:t>
            </a:r>
            <a:r>
              <a:rPr lang="pt-BR" sz="2000" dirty="0"/>
              <a:t>, por lei ou por outros meios, todas as oportunidades e facilidades, para preservação de sua saúde física e mental e seu aperfeiçoamento moral, intelectual, espiritual e social, em condições de liberdade e dignidade.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Art</a:t>
            </a:r>
            <a:r>
              <a:rPr lang="pt-BR" sz="2000" dirty="0"/>
              <a:t>. 3</a:t>
            </a:r>
            <a:r>
              <a:rPr lang="pt-BR" sz="2000" u="sng" baseline="30000" dirty="0"/>
              <a:t>o</a:t>
            </a:r>
            <a:r>
              <a:rPr lang="pt-BR" sz="2000" b="1" dirty="0"/>
              <a:t> </a:t>
            </a:r>
            <a:r>
              <a:rPr lang="pt-BR" sz="2000" dirty="0"/>
              <a:t>É obrigação da família, da comunidade, da sociedade e do Poder Público assegurar ao idoso, com absoluta prioridade, a efetivação do direito à vida, à saúde, à alimentação, à educação, à cultura, ao esporte, ao lazer, ao trabalho, à cidadania, à liberdade, à dignidade, ao respeito e à convivência familiar e comunitária</a:t>
            </a:r>
            <a:r>
              <a:rPr lang="pt-BR" sz="2000" dirty="0" smtClean="0"/>
              <a:t>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168501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1700808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Art. 15.</a:t>
            </a:r>
            <a:r>
              <a:rPr lang="pt-BR" sz="2000" b="1" dirty="0"/>
              <a:t> </a:t>
            </a:r>
            <a:r>
              <a:rPr lang="pt-BR" sz="2000" dirty="0"/>
              <a:t>É assegurada a atenção integral à saúde do idoso, por intermédio do Sistema Único de Saúde – SUS, garantindo-lhe o acesso universal e igualitário, em conjunto articulado e contínuo das ações e serviços, para a prevenção, promoção, proteção e recuperação da saúde, incluindo a atenção especial às doenças que afetam preferencialmente os idosos</a:t>
            </a:r>
            <a:r>
              <a:rPr lang="pt-BR" sz="2000" dirty="0" smtClean="0"/>
              <a:t>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Art. 20. O idoso tem direito a educação, cultura, esporte, lazer, diversões, espetáculos, produtos e serviços que respeitem sua peculiar condição de idade</a:t>
            </a:r>
            <a:r>
              <a:rPr lang="pt-BR" sz="2000" dirty="0" smtClean="0"/>
              <a:t>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>
                <a:solidFill>
                  <a:srgbClr val="000000"/>
                </a:solidFill>
              </a:rPr>
              <a:t>Art. 23.</a:t>
            </a:r>
            <a:r>
              <a:rPr lang="pt-BR" sz="2000" b="1" dirty="0">
                <a:solidFill>
                  <a:srgbClr val="000000"/>
                </a:solidFill>
              </a:rPr>
              <a:t> </a:t>
            </a:r>
            <a:r>
              <a:rPr lang="pt-BR" sz="2000" dirty="0">
                <a:solidFill>
                  <a:srgbClr val="000000"/>
                </a:solidFill>
              </a:rPr>
              <a:t>A participação dos idosos em atividades culturais e de lazer será proporcionada mediante descontos de pelo menos 50% (cinquenta por cento) nos ingressos para eventos artísticos, culturais, esportivos e de lazer, bem como o acesso preferencial aos respectivos locais</a:t>
            </a:r>
            <a:r>
              <a:rPr lang="pt-BR" sz="2000" dirty="0" smtClean="0">
                <a:solidFill>
                  <a:srgbClr val="000000"/>
                </a:solidFill>
              </a:rPr>
              <a:t>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192603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1772816"/>
            <a:ext cx="81369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Art. 33.</a:t>
            </a:r>
            <a:r>
              <a:rPr lang="pt-BR" sz="2000" b="1" dirty="0"/>
              <a:t> </a:t>
            </a:r>
            <a:r>
              <a:rPr lang="pt-BR" sz="2000" dirty="0"/>
              <a:t>A assistência social aos idosos será prestada, de forma articulada, conforme os princípios e diretrizes previstos na Lei Orgânica da Assistência Social, na Política Nacional do Idoso, no Sistema Único de Saúde e demais normas pertinentes</a:t>
            </a:r>
            <a:r>
              <a:rPr lang="pt-BR" sz="2000" dirty="0" smtClean="0"/>
              <a:t>.</a:t>
            </a:r>
          </a:p>
          <a:p>
            <a:pPr algn="just"/>
            <a:endParaRPr lang="pt-BR" sz="2000" dirty="0">
              <a:solidFill>
                <a:srgbClr val="000000"/>
              </a:solidFill>
            </a:endParaRPr>
          </a:p>
          <a:p>
            <a:pPr algn="just"/>
            <a:r>
              <a:rPr lang="pt-BR" sz="2000" dirty="0">
                <a:solidFill>
                  <a:srgbClr val="000000"/>
                </a:solidFill>
              </a:rPr>
              <a:t>Art. 37.</a:t>
            </a:r>
            <a:r>
              <a:rPr lang="pt-BR" sz="2000" b="1" dirty="0">
                <a:solidFill>
                  <a:srgbClr val="000000"/>
                </a:solidFill>
              </a:rPr>
              <a:t> </a:t>
            </a:r>
            <a:r>
              <a:rPr lang="pt-BR" sz="2000" dirty="0">
                <a:solidFill>
                  <a:srgbClr val="000000"/>
                </a:solidFill>
              </a:rPr>
              <a:t>O idoso tem direito a moradia digna, no seio da família natural ou substituta, ou desacompanhado de seus familiares, quando assim o desejar, ou, ainda, em instituição pública ou privada.</a:t>
            </a:r>
          </a:p>
          <a:p>
            <a:pPr algn="just"/>
            <a:endParaRPr lang="pt-BR" sz="2000" dirty="0">
              <a:solidFill>
                <a:srgbClr val="000000"/>
              </a:solidFill>
            </a:endParaRPr>
          </a:p>
          <a:p>
            <a:pPr algn="just"/>
            <a:r>
              <a:rPr lang="pt-BR" sz="2000" dirty="0">
                <a:solidFill>
                  <a:srgbClr val="000000"/>
                </a:solidFill>
              </a:rPr>
              <a:t>Art. 38.</a:t>
            </a:r>
            <a:r>
              <a:rPr lang="pt-BR" sz="2000" b="1" dirty="0">
                <a:solidFill>
                  <a:srgbClr val="000000"/>
                </a:solidFill>
              </a:rPr>
              <a:t> </a:t>
            </a:r>
            <a:r>
              <a:rPr lang="pt-BR" sz="2000" dirty="0">
                <a:solidFill>
                  <a:srgbClr val="000000"/>
                </a:solidFill>
              </a:rPr>
              <a:t>Nos programas habitacionais, públicos ou subsidiados com recursos públicos, o idoso goza de prioridade na aquisição de imóvel para moradia própria, observado o seguinte:</a:t>
            </a:r>
          </a:p>
          <a:p>
            <a:pPr algn="just"/>
            <a:endParaRPr lang="pt-B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268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ext template with colored lines Free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95678" y="1700808"/>
            <a:ext cx="5152644" cy="2366119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pt-BR" sz="5400" b="1" dirty="0" smtClean="0">
                <a:solidFill>
                  <a:schemeClr val="tx1"/>
                </a:solidFill>
                <a:latin typeface="+mn-lt"/>
              </a:rPr>
              <a:t>Quais os objetivos </a:t>
            </a:r>
            <a:br>
              <a:rPr lang="pt-BR" sz="5400" b="1" dirty="0" smtClean="0">
                <a:solidFill>
                  <a:schemeClr val="tx1"/>
                </a:solidFill>
                <a:latin typeface="+mn-lt"/>
              </a:rPr>
            </a:br>
            <a:r>
              <a:rPr lang="pt-BR" sz="5400" b="1" dirty="0" smtClean="0">
                <a:solidFill>
                  <a:schemeClr val="tx1"/>
                </a:solidFill>
                <a:latin typeface="+mn-lt"/>
              </a:rPr>
              <a:t>das Conferências?</a:t>
            </a:r>
            <a:endParaRPr lang="pt-BR" sz="54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729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1556792"/>
            <a:ext cx="81186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rgbClr val="000000"/>
                </a:solidFill>
              </a:rPr>
              <a:t>Art</a:t>
            </a:r>
            <a:r>
              <a:rPr lang="pt-BR" sz="2000" dirty="0">
                <a:solidFill>
                  <a:srgbClr val="000000"/>
                </a:solidFill>
              </a:rPr>
              <a:t>. 39.</a:t>
            </a:r>
            <a:r>
              <a:rPr lang="pt-BR" sz="2000" b="1" dirty="0">
                <a:solidFill>
                  <a:srgbClr val="000000"/>
                </a:solidFill>
              </a:rPr>
              <a:t> </a:t>
            </a:r>
            <a:r>
              <a:rPr lang="pt-BR" sz="2000" dirty="0">
                <a:solidFill>
                  <a:srgbClr val="000000"/>
                </a:solidFill>
              </a:rPr>
              <a:t>Aos maiores de 65 (sessenta e cinco) anos fica assegurada a gratuidade dos transportes coletivos públicos urbanos e </a:t>
            </a:r>
            <a:r>
              <a:rPr lang="pt-BR" sz="2000" dirty="0" err="1">
                <a:solidFill>
                  <a:srgbClr val="000000"/>
                </a:solidFill>
              </a:rPr>
              <a:t>semi-urbanos</a:t>
            </a:r>
            <a:r>
              <a:rPr lang="pt-BR" sz="2000" dirty="0">
                <a:solidFill>
                  <a:srgbClr val="000000"/>
                </a:solidFill>
              </a:rPr>
              <a:t>, exceto nos serviços seletivos e especiais, quando prestados paralelamente aos serviços regulares.</a:t>
            </a:r>
          </a:p>
          <a:p>
            <a:pPr algn="just"/>
            <a:r>
              <a:rPr lang="pt-BR" sz="2000" dirty="0" smtClean="0">
                <a:solidFill>
                  <a:srgbClr val="000000"/>
                </a:solidFill>
              </a:rPr>
              <a:t>§ </a:t>
            </a:r>
            <a:r>
              <a:rPr lang="pt-BR" sz="2000" dirty="0">
                <a:solidFill>
                  <a:srgbClr val="000000"/>
                </a:solidFill>
              </a:rPr>
              <a:t>1</a:t>
            </a:r>
            <a:r>
              <a:rPr lang="pt-BR" sz="2000" u="sng" baseline="30000" dirty="0">
                <a:solidFill>
                  <a:srgbClr val="000000"/>
                </a:solidFill>
              </a:rPr>
              <a:t>o</a:t>
            </a:r>
            <a:r>
              <a:rPr lang="pt-BR" sz="2000" dirty="0">
                <a:solidFill>
                  <a:srgbClr val="000000"/>
                </a:solidFill>
              </a:rPr>
              <a:t> Para ter acesso à gratuidade, basta que o idoso apresente qualquer documento pessoal que faça prova de sua idade.</a:t>
            </a:r>
          </a:p>
          <a:p>
            <a:pPr algn="just"/>
            <a:r>
              <a:rPr lang="pt-BR" sz="2000" dirty="0" smtClean="0">
                <a:solidFill>
                  <a:srgbClr val="000000"/>
                </a:solidFill>
              </a:rPr>
              <a:t>§ </a:t>
            </a:r>
            <a:r>
              <a:rPr lang="pt-BR" sz="2000" dirty="0">
                <a:solidFill>
                  <a:srgbClr val="000000"/>
                </a:solidFill>
              </a:rPr>
              <a:t>2</a:t>
            </a:r>
            <a:r>
              <a:rPr lang="pt-BR" sz="2000" u="sng" baseline="30000" dirty="0">
                <a:solidFill>
                  <a:srgbClr val="000000"/>
                </a:solidFill>
              </a:rPr>
              <a:t>o</a:t>
            </a:r>
            <a:r>
              <a:rPr lang="pt-BR" sz="2000" dirty="0">
                <a:solidFill>
                  <a:srgbClr val="000000"/>
                </a:solidFill>
              </a:rPr>
              <a:t> Nos veículos de transporte coletivo de que trata este artigo, serão reservados 10% (dez por cento) dos assentos para os idosos, devidamente identificados com a placa de reservado preferencialmente para idosos.</a:t>
            </a:r>
          </a:p>
          <a:p>
            <a:pPr algn="just"/>
            <a:endParaRPr lang="pt-BR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954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1859340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rgbClr val="000000"/>
                </a:solidFill>
              </a:rPr>
              <a:t>Art. 41.</a:t>
            </a:r>
            <a:r>
              <a:rPr lang="pt-BR" sz="2000" b="1" dirty="0">
                <a:solidFill>
                  <a:srgbClr val="000000"/>
                </a:solidFill>
              </a:rPr>
              <a:t> </a:t>
            </a:r>
            <a:r>
              <a:rPr lang="pt-BR" sz="2000" dirty="0">
                <a:solidFill>
                  <a:srgbClr val="000000"/>
                </a:solidFill>
              </a:rPr>
              <a:t>É assegurada a reserva, para os idosos, nos termos da lei local, de 5% (cinco por cento) das vagas nos estacionamentos públicos e privados, as quais deverão ser posicionadas de forma a garantir a melhor comodidade ao idoso.</a:t>
            </a:r>
          </a:p>
          <a:p>
            <a:pPr algn="just"/>
            <a:endParaRPr lang="pt-BR" sz="2000" dirty="0">
              <a:solidFill>
                <a:srgbClr val="000000"/>
              </a:solidFill>
            </a:endParaRPr>
          </a:p>
          <a:p>
            <a:pPr algn="just"/>
            <a:r>
              <a:rPr lang="pt-BR" sz="2000" dirty="0">
                <a:solidFill>
                  <a:srgbClr val="000000"/>
                </a:solidFill>
              </a:rPr>
              <a:t>Art. 42. São asseguradas a prioridade e a segurança do idoso nos procedimentos de embarque e desembarque nos veículos do sistema de transporte coletivo.</a:t>
            </a:r>
          </a:p>
        </p:txBody>
      </p:sp>
    </p:spTree>
    <p:extLst>
      <p:ext uri="{BB962C8B-B14F-4D97-AF65-F5344CB8AC3E}">
        <p14:creationId xmlns:p14="http://schemas.microsoft.com/office/powerpoint/2010/main" xmlns="" val="177695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interrogação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86" r="17275"/>
          <a:stretch/>
        </p:blipFill>
        <p:spPr bwMode="auto">
          <a:xfrm>
            <a:off x="7461152" y="683917"/>
            <a:ext cx="1527956" cy="235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interrogação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89" r="12884"/>
          <a:stretch/>
        </p:blipFill>
        <p:spPr bwMode="auto">
          <a:xfrm>
            <a:off x="6640614" y="1268760"/>
            <a:ext cx="1420782" cy="192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m relacionad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13" t="23457" r="27216" b="8640"/>
          <a:stretch/>
        </p:blipFill>
        <p:spPr bwMode="auto">
          <a:xfrm>
            <a:off x="7241163" y="2364940"/>
            <a:ext cx="930686" cy="135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57572" y="1484784"/>
            <a:ext cx="7554787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PERGUNTAS PARA ORIENTAÇÃO DAS DISCUSSÕES</a:t>
            </a:r>
          </a:p>
          <a:p>
            <a:endParaRPr lang="pt-BR" dirty="0"/>
          </a:p>
          <a:p>
            <a:pPr marL="285750" indent="-285750">
              <a:buFontTx/>
              <a:buChar char="-"/>
            </a:pPr>
            <a:r>
              <a:rPr lang="pt-BR" sz="2000" dirty="0" smtClean="0"/>
              <a:t>As Conferências anteriores já determinaram algo com </a:t>
            </a:r>
          </a:p>
          <a:p>
            <a:r>
              <a:rPr lang="pt-BR" sz="2000" dirty="0"/>
              <a:t> </a:t>
            </a:r>
            <a:r>
              <a:rPr lang="pt-BR" sz="2000" dirty="0" smtClean="0"/>
              <a:t>    relação à esta temática? O que foi cumprido?</a:t>
            </a:r>
          </a:p>
          <a:p>
            <a:pPr marL="285750" indent="-285750">
              <a:buFontTx/>
              <a:buChar char="-"/>
            </a:pPr>
            <a:r>
              <a:rPr lang="pt-BR" sz="2000" dirty="0" smtClean="0"/>
              <a:t>O que o Poder Público precisa fazer para garantir os direitos </a:t>
            </a:r>
          </a:p>
          <a:p>
            <a:r>
              <a:rPr lang="pt-BR" sz="2000" dirty="0"/>
              <a:t> </a:t>
            </a:r>
            <a:r>
              <a:rPr lang="pt-BR" sz="2000" dirty="0" smtClean="0"/>
              <a:t>    dos idosos nas áreas listadas neste eixo?</a:t>
            </a:r>
          </a:p>
          <a:p>
            <a:pPr marL="285750" indent="-285750">
              <a:buFontTx/>
              <a:buChar char="-"/>
            </a:pPr>
            <a:r>
              <a:rPr lang="pt-BR" sz="2000" dirty="0" smtClean="0"/>
              <a:t>Como é o atendimento de saúde para os idosos na sua cidade?</a:t>
            </a:r>
          </a:p>
          <a:p>
            <a:pPr marL="285750" indent="-285750">
              <a:buFontTx/>
              <a:buChar char="-"/>
            </a:pPr>
            <a:r>
              <a:rPr lang="pt-BR" sz="2000" dirty="0" smtClean="0"/>
              <a:t>As vias e equipamentos públicos estão adaptados para os idosos? Existem vagas preferenciais nas vias urbanas para estacionamento?</a:t>
            </a:r>
          </a:p>
          <a:p>
            <a:pPr marL="285750" indent="-285750">
              <a:buFontTx/>
              <a:buChar char="-"/>
            </a:pPr>
            <a:r>
              <a:rPr lang="pt-BR" sz="2000" dirty="0" smtClean="0"/>
              <a:t>Existe esforço para inserção do idoso no mercado de trabalho?</a:t>
            </a:r>
          </a:p>
          <a:p>
            <a:pPr marL="285750" indent="-285750">
              <a:buFontTx/>
              <a:buChar char="-"/>
            </a:pPr>
            <a:r>
              <a:rPr lang="pt-BR" sz="2000" dirty="0" smtClean="0"/>
              <a:t>O plano habitacional possui reserva para atendimento aos idosos? Os projetos preveem habitações adaptadas aos idosos?</a:t>
            </a:r>
          </a:p>
          <a:p>
            <a:pPr marL="285750" indent="-285750">
              <a:buFontTx/>
              <a:buChar char="-"/>
            </a:pPr>
            <a:r>
              <a:rPr lang="pt-BR" sz="2000" dirty="0" smtClean="0"/>
              <a:t>A assistência social possui pessoal preparado para receber e atender as demandas dos idosos e seus familiares?</a:t>
            </a:r>
          </a:p>
          <a:p>
            <a:pPr marL="285750" indent="-285750">
              <a:buFontTx/>
              <a:buChar char="-"/>
            </a:pPr>
            <a:r>
              <a:rPr lang="pt-BR" sz="2000" dirty="0" smtClean="0"/>
              <a:t>O envelhecimento populacional é abordado nas práticas públicas da sua cidade?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23097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51520" y="1340768"/>
            <a:ext cx="2324100" cy="33147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043608" y="1967066"/>
            <a:ext cx="61024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200" b="1" dirty="0" smtClean="0"/>
          </a:p>
          <a:p>
            <a:r>
              <a:rPr lang="pt-BR" sz="3200" b="1" dirty="0" smtClean="0"/>
              <a:t>EIXO 2:</a:t>
            </a:r>
            <a:r>
              <a:rPr lang="pt-BR" sz="3200" dirty="0" smtClean="0"/>
              <a:t> </a:t>
            </a:r>
          </a:p>
          <a:p>
            <a:r>
              <a:rPr lang="pt-BR" sz="3200" dirty="0" smtClean="0"/>
              <a:t>Educação</a:t>
            </a:r>
            <a:r>
              <a:rPr lang="pt-BR" sz="3200" dirty="0"/>
              <a:t>: assegurando direitos e emancipação humana.</a:t>
            </a:r>
          </a:p>
        </p:txBody>
      </p:sp>
    </p:spTree>
    <p:extLst>
      <p:ext uri="{BB962C8B-B14F-4D97-AF65-F5344CB8AC3E}">
        <p14:creationId xmlns:p14="http://schemas.microsoft.com/office/powerpoint/2010/main" xmlns="" val="255093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1484784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solidFill>
                  <a:srgbClr val="000000"/>
                </a:solidFill>
              </a:rPr>
              <a:t>ESTATUTO DO IDOSO</a:t>
            </a:r>
          </a:p>
          <a:p>
            <a:pPr algn="just"/>
            <a:r>
              <a:rPr lang="pt-BR" sz="2000" dirty="0" smtClean="0">
                <a:solidFill>
                  <a:srgbClr val="000000"/>
                </a:solidFill>
              </a:rPr>
              <a:t>Art</a:t>
            </a:r>
            <a:r>
              <a:rPr lang="pt-BR" sz="2000" dirty="0">
                <a:solidFill>
                  <a:srgbClr val="000000"/>
                </a:solidFill>
              </a:rPr>
              <a:t>. 20. O idoso tem direito a educação, cultura, esporte, lazer, diversões, espetáculos, produtos e serviços que respeitem sua peculiar condição de idade</a:t>
            </a:r>
            <a:r>
              <a:rPr lang="pt-BR" sz="20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endParaRPr lang="pt-BR" sz="2000" dirty="0">
              <a:solidFill>
                <a:srgbClr val="000000"/>
              </a:solidFill>
            </a:endParaRPr>
          </a:p>
          <a:p>
            <a:pPr algn="just"/>
            <a:r>
              <a:rPr lang="pt-BR" sz="2000" dirty="0" smtClean="0">
                <a:solidFill>
                  <a:srgbClr val="000000"/>
                </a:solidFill>
              </a:rPr>
              <a:t>Art</a:t>
            </a:r>
            <a:r>
              <a:rPr lang="pt-BR" sz="2000" dirty="0">
                <a:solidFill>
                  <a:srgbClr val="000000"/>
                </a:solidFill>
              </a:rPr>
              <a:t>. 21.</a:t>
            </a:r>
            <a:r>
              <a:rPr lang="pt-BR" sz="2000" b="1" dirty="0">
                <a:solidFill>
                  <a:srgbClr val="000000"/>
                </a:solidFill>
              </a:rPr>
              <a:t> </a:t>
            </a:r>
            <a:r>
              <a:rPr lang="pt-BR" sz="2000" dirty="0">
                <a:solidFill>
                  <a:srgbClr val="000000"/>
                </a:solidFill>
              </a:rPr>
              <a:t>O Poder Público criará oportunidades de acesso do idoso à educação, adequando currículos, metodologias e material didático aos programas educacionais a ele destinados.</a:t>
            </a:r>
          </a:p>
          <a:p>
            <a:pPr algn="just"/>
            <a:r>
              <a:rPr lang="pt-BR" sz="2000" dirty="0" smtClean="0">
                <a:solidFill>
                  <a:srgbClr val="000000"/>
                </a:solidFill>
              </a:rPr>
              <a:t>§1</a:t>
            </a:r>
            <a:r>
              <a:rPr lang="pt-BR" sz="2000" u="sng" baseline="30000" dirty="0" smtClean="0">
                <a:solidFill>
                  <a:srgbClr val="000000"/>
                </a:solidFill>
              </a:rPr>
              <a:t>o</a:t>
            </a:r>
            <a:r>
              <a:rPr lang="pt-BR" sz="2000" dirty="0">
                <a:solidFill>
                  <a:srgbClr val="000000"/>
                </a:solidFill>
              </a:rPr>
              <a:t> Os cursos especiais para idosos incluirão conteúdo relativo às técnicas de comunicação, computação e demais avanços tecnológicos, para sua integração à vida moderna.</a:t>
            </a:r>
          </a:p>
          <a:p>
            <a:pPr algn="just"/>
            <a:r>
              <a:rPr lang="pt-BR" sz="2000" dirty="0" smtClean="0">
                <a:solidFill>
                  <a:srgbClr val="000000"/>
                </a:solidFill>
              </a:rPr>
              <a:t>§2</a:t>
            </a:r>
            <a:r>
              <a:rPr lang="pt-BR" sz="2000" u="sng" baseline="30000" dirty="0" smtClean="0">
                <a:solidFill>
                  <a:srgbClr val="000000"/>
                </a:solidFill>
              </a:rPr>
              <a:t>o</a:t>
            </a:r>
            <a:r>
              <a:rPr lang="pt-BR" sz="2000" dirty="0">
                <a:solidFill>
                  <a:srgbClr val="000000"/>
                </a:solidFill>
              </a:rPr>
              <a:t> Os idosos participarão das comemorações de caráter cívico ou cultural, para transmissão de conhecimentos e vivências às demais gerações, no sentido da preservação da memória e da identidade culturais</a:t>
            </a:r>
            <a:r>
              <a:rPr lang="pt-BR" sz="2000" dirty="0" smtClean="0">
                <a:solidFill>
                  <a:srgbClr val="000000"/>
                </a:solidFill>
              </a:rPr>
              <a:t>.</a:t>
            </a:r>
            <a:endParaRPr lang="pt-B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400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1700808"/>
            <a:ext cx="79928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rgbClr val="000000"/>
                </a:solidFill>
              </a:rPr>
              <a:t>Art</a:t>
            </a:r>
            <a:r>
              <a:rPr lang="pt-BR" sz="2000" dirty="0">
                <a:solidFill>
                  <a:srgbClr val="000000"/>
                </a:solidFill>
              </a:rPr>
              <a:t>. 22.</a:t>
            </a:r>
            <a:r>
              <a:rPr lang="pt-BR" sz="2000" b="1" dirty="0">
                <a:solidFill>
                  <a:srgbClr val="000000"/>
                </a:solidFill>
              </a:rPr>
              <a:t> </a:t>
            </a:r>
            <a:r>
              <a:rPr lang="pt-BR" sz="2000" dirty="0">
                <a:solidFill>
                  <a:srgbClr val="000000"/>
                </a:solidFill>
              </a:rPr>
              <a:t>Nos currículos mínimos dos diversos níveis de ensino formal serão inseridos conteúdos voltados ao processo de envelhecimento, ao respeito e à valorização do idoso, de forma a eliminar o preconceito e a produzir conhecimentos sobre a matéria.</a:t>
            </a:r>
          </a:p>
          <a:p>
            <a:pPr algn="just"/>
            <a:endParaRPr lang="pt-BR" sz="2000" dirty="0" smtClean="0">
              <a:solidFill>
                <a:srgbClr val="000000"/>
              </a:solidFill>
            </a:endParaRPr>
          </a:p>
          <a:p>
            <a:pPr algn="just"/>
            <a:r>
              <a:rPr lang="pt-BR" sz="2000" dirty="0" smtClean="0">
                <a:solidFill>
                  <a:srgbClr val="000000"/>
                </a:solidFill>
              </a:rPr>
              <a:t>Art</a:t>
            </a:r>
            <a:r>
              <a:rPr lang="pt-BR" sz="2000" dirty="0">
                <a:solidFill>
                  <a:srgbClr val="000000"/>
                </a:solidFill>
              </a:rPr>
              <a:t>. 23.</a:t>
            </a:r>
            <a:r>
              <a:rPr lang="pt-BR" sz="2000" b="1" dirty="0">
                <a:solidFill>
                  <a:srgbClr val="000000"/>
                </a:solidFill>
              </a:rPr>
              <a:t> </a:t>
            </a:r>
            <a:r>
              <a:rPr lang="pt-BR" sz="2000" dirty="0">
                <a:solidFill>
                  <a:srgbClr val="000000"/>
                </a:solidFill>
              </a:rPr>
              <a:t>A participação dos idosos em atividades culturais e de lazer será proporcionada mediante descontos de pelo menos 50% (</a:t>
            </a:r>
            <a:r>
              <a:rPr lang="pt-BR" sz="2000" dirty="0" err="1">
                <a:solidFill>
                  <a:srgbClr val="000000"/>
                </a:solidFill>
              </a:rPr>
              <a:t>cinqüenta</a:t>
            </a:r>
            <a:r>
              <a:rPr lang="pt-BR" sz="2000" dirty="0">
                <a:solidFill>
                  <a:srgbClr val="000000"/>
                </a:solidFill>
              </a:rPr>
              <a:t> por cento) nos ingressos para eventos artísticos, culturais, esportivos e de lazer, bem como o acesso preferencial aos respectivos locais.</a:t>
            </a:r>
          </a:p>
          <a:p>
            <a:pPr algn="just"/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      </a:t>
            </a:r>
            <a:endParaRPr lang="pt-BR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99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1700808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rgbClr val="000000"/>
                </a:solidFill>
              </a:rPr>
              <a:t>Art</a:t>
            </a:r>
            <a:r>
              <a:rPr lang="pt-BR" sz="2000" dirty="0">
                <a:solidFill>
                  <a:srgbClr val="000000"/>
                </a:solidFill>
              </a:rPr>
              <a:t>. 24</a:t>
            </a:r>
            <a:r>
              <a:rPr lang="pt-BR" sz="2000" b="1" dirty="0">
                <a:solidFill>
                  <a:srgbClr val="000000"/>
                </a:solidFill>
              </a:rPr>
              <a:t>. </a:t>
            </a:r>
            <a:r>
              <a:rPr lang="pt-BR" sz="2000" dirty="0">
                <a:solidFill>
                  <a:srgbClr val="000000"/>
                </a:solidFill>
              </a:rPr>
              <a:t>Os meios de comunicação manterão espaços ou horários especiais voltados aos idosos, com finalidade informativa, educativa, artística e cultural, e ao público sobre o processo de envelhecimento.</a:t>
            </a:r>
          </a:p>
          <a:p>
            <a:pPr algn="just"/>
            <a:endParaRPr lang="pt-BR" sz="2000" dirty="0" smtClean="0">
              <a:solidFill>
                <a:srgbClr val="000000"/>
              </a:solidFill>
            </a:endParaRPr>
          </a:p>
          <a:p>
            <a:pPr algn="just"/>
            <a:r>
              <a:rPr lang="pt-BR" sz="2000" dirty="0" smtClean="0">
                <a:solidFill>
                  <a:srgbClr val="000000"/>
                </a:solidFill>
              </a:rPr>
              <a:t>Art</a:t>
            </a:r>
            <a:r>
              <a:rPr lang="pt-BR" sz="2000" dirty="0">
                <a:solidFill>
                  <a:srgbClr val="000000"/>
                </a:solidFill>
              </a:rPr>
              <a:t>. 25.  As instituições de educação superior ofertarão às pessoas idosas, na perspectiva da educação ao longo da vida, cursos e programas de extensão, presenciais ou a distância, constituídos por atividades formais e não formais. </a:t>
            </a:r>
            <a:endParaRPr lang="pt-BR" sz="2000" dirty="0" smtClean="0">
              <a:solidFill>
                <a:srgbClr val="000000"/>
              </a:solidFill>
            </a:endParaRPr>
          </a:p>
          <a:p>
            <a:pPr algn="just"/>
            <a:r>
              <a:rPr lang="pt-BR" sz="2000" dirty="0" smtClean="0">
                <a:solidFill>
                  <a:srgbClr val="000000"/>
                </a:solidFill>
              </a:rPr>
              <a:t>Parágrafo </a:t>
            </a:r>
            <a:r>
              <a:rPr lang="pt-BR" sz="2000" dirty="0">
                <a:solidFill>
                  <a:srgbClr val="000000"/>
                </a:solidFill>
              </a:rPr>
              <a:t>único.  O poder público apoiará a criação de universidade aberta para as pessoas idosas e incentivará a publicação de livros e periódicos, de conteúdo e padrão editorial adequados ao idoso, que facilitem a leitura, considerada a natural redução da capacidade visual</a:t>
            </a:r>
            <a:r>
              <a:rPr lang="pt-BR" sz="2000" dirty="0" smtClean="0">
                <a:solidFill>
                  <a:srgbClr val="000000"/>
                </a:solidFill>
              </a:rPr>
              <a:t>.</a:t>
            </a:r>
            <a:endParaRPr lang="pt-B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658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1340768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solidFill>
                  <a:srgbClr val="000000"/>
                </a:solidFill>
              </a:rPr>
              <a:t>POLÍTICA NACIONAL DO IDOSO</a:t>
            </a:r>
          </a:p>
          <a:p>
            <a:pPr algn="just"/>
            <a:r>
              <a:rPr lang="pt-BR" sz="2000" dirty="0" smtClean="0">
                <a:solidFill>
                  <a:srgbClr val="000000"/>
                </a:solidFill>
              </a:rPr>
              <a:t>III </a:t>
            </a:r>
            <a:r>
              <a:rPr lang="pt-BR" sz="2000" dirty="0">
                <a:solidFill>
                  <a:srgbClr val="000000"/>
                </a:solidFill>
              </a:rPr>
              <a:t>- na área de educação:</a:t>
            </a:r>
          </a:p>
          <a:p>
            <a:pPr algn="just"/>
            <a:r>
              <a:rPr lang="pt-BR" sz="2000" dirty="0">
                <a:solidFill>
                  <a:srgbClr val="000000"/>
                </a:solidFill>
              </a:rPr>
              <a:t>a) adequar currículos, metodologias e material didático aos programas educacionais destinados ao idoso;</a:t>
            </a:r>
          </a:p>
          <a:p>
            <a:pPr algn="just"/>
            <a:r>
              <a:rPr lang="pt-BR" sz="2000" dirty="0">
                <a:solidFill>
                  <a:srgbClr val="000000"/>
                </a:solidFill>
              </a:rPr>
              <a:t>b) inserir nos currículos mínimos, nos diversos níveis do ensino formal, conteúdos voltados para o processo de envelhecimento, de forma a eliminar preconceitos e a produzir conhecimentos sobre o assunto;</a:t>
            </a:r>
          </a:p>
          <a:p>
            <a:pPr algn="just"/>
            <a:r>
              <a:rPr lang="pt-BR" sz="2000" dirty="0">
                <a:solidFill>
                  <a:srgbClr val="000000"/>
                </a:solidFill>
              </a:rPr>
              <a:t>c) incluir a Gerontologia e a Geriatria como disciplinas curriculares nos cursos superiores;</a:t>
            </a:r>
          </a:p>
          <a:p>
            <a:pPr algn="just"/>
            <a:r>
              <a:rPr lang="pt-BR" sz="2000" dirty="0">
                <a:solidFill>
                  <a:srgbClr val="000000"/>
                </a:solidFill>
              </a:rPr>
              <a:t>d) desenvolver programas educativos, especialmente nos meios de comunicação, a fim de informar a população sobre o processo de envelhecimento;</a:t>
            </a:r>
          </a:p>
          <a:p>
            <a:pPr algn="just"/>
            <a:r>
              <a:rPr lang="pt-BR" sz="2000" dirty="0">
                <a:solidFill>
                  <a:srgbClr val="000000"/>
                </a:solidFill>
              </a:rPr>
              <a:t>e) desenvolver programas que adotem modalidades de ensino à distância, adequados às condições do idoso;</a:t>
            </a:r>
          </a:p>
          <a:p>
            <a:pPr algn="just"/>
            <a:r>
              <a:rPr lang="pt-BR" sz="2000" dirty="0">
                <a:solidFill>
                  <a:srgbClr val="000000"/>
                </a:solidFill>
              </a:rPr>
              <a:t>f) apoiar a criação de universidade aberta para a terceira idade, como meio de universalizar o acesso às diferentes formas do saber;</a:t>
            </a:r>
          </a:p>
        </p:txBody>
      </p:sp>
    </p:spTree>
    <p:extLst>
      <p:ext uri="{BB962C8B-B14F-4D97-AF65-F5344CB8AC3E}">
        <p14:creationId xmlns:p14="http://schemas.microsoft.com/office/powerpoint/2010/main" xmlns="" val="345954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1412776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/>
              <a:t>LEI </a:t>
            </a:r>
            <a:r>
              <a:rPr lang="pt-BR" sz="2000" b="1" dirty="0"/>
              <a:t>COMPLEMENTAR </a:t>
            </a:r>
            <a:r>
              <a:rPr lang="pt-BR" sz="2000" b="1" dirty="0" smtClean="0"/>
              <a:t>ESTADUAL Nº 170/1998</a:t>
            </a:r>
          </a:p>
          <a:p>
            <a:pPr algn="just"/>
            <a:r>
              <a:rPr lang="pt-BR" sz="2000" dirty="0" smtClean="0"/>
              <a:t>Art</a:t>
            </a:r>
            <a:r>
              <a:rPr lang="pt-BR" sz="2000" dirty="0"/>
              <a:t>. 44. A educação de jovens e adultos, gratuita na rede pública, será destinada àqueles que não tiveram acesso ou continuidade de estudos no ensino fundamental e médio na idade própria</a:t>
            </a:r>
            <a:r>
              <a:rPr lang="pt-BR" sz="2000" dirty="0" smtClean="0"/>
              <a:t>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Art. 47. O acesso e a permanência de jovens e adultos na escola ou em instituições próprias será permanentemente motivada e estimulada pelo Poder Público, mediante ações integradas e complementares à educação regular e formal</a:t>
            </a:r>
            <a:r>
              <a:rPr lang="pt-BR" sz="2000" dirty="0" smtClean="0"/>
              <a:t>.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/>
              <a:t>Art. 80. As agroindústrias familiares, rurais e de pesca, que recebam apoio administrativo, técnico, logístico, financeiro ou fiscal do Poder Público deverão contribuir para o processo de capacitação e habilitação de jovens e adultos das áreas em que se localizarem. </a:t>
            </a:r>
          </a:p>
        </p:txBody>
      </p:sp>
    </p:spTree>
    <p:extLst>
      <p:ext uri="{BB962C8B-B14F-4D97-AF65-F5344CB8AC3E}">
        <p14:creationId xmlns:p14="http://schemas.microsoft.com/office/powerpoint/2010/main" xmlns="" val="365852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interrogação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86" r="17275"/>
          <a:stretch/>
        </p:blipFill>
        <p:spPr bwMode="auto">
          <a:xfrm>
            <a:off x="7461152" y="683917"/>
            <a:ext cx="1527956" cy="235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interrogação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89" r="12884"/>
          <a:stretch/>
        </p:blipFill>
        <p:spPr bwMode="auto">
          <a:xfrm>
            <a:off x="6640614" y="1268760"/>
            <a:ext cx="1420782" cy="192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m relacionad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13" t="23457" r="27216" b="8640"/>
          <a:stretch/>
        </p:blipFill>
        <p:spPr bwMode="auto">
          <a:xfrm>
            <a:off x="7241163" y="2364940"/>
            <a:ext cx="930686" cy="135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57572" y="1484784"/>
            <a:ext cx="720357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PERGUNTAS PARA ORIENTAÇÃO DAS DISCUSSÕES</a:t>
            </a:r>
          </a:p>
          <a:p>
            <a:endParaRPr lang="pt-BR" dirty="0"/>
          </a:p>
          <a:p>
            <a:pPr marL="285750" indent="-285750">
              <a:buFontTx/>
              <a:buChar char="-"/>
            </a:pPr>
            <a:r>
              <a:rPr lang="pt-BR" sz="2000" dirty="0" smtClean="0"/>
              <a:t>As Conferências anteriores já determinaram algo com </a:t>
            </a:r>
          </a:p>
          <a:p>
            <a:r>
              <a:rPr lang="pt-BR" sz="2000" dirty="0"/>
              <a:t> </a:t>
            </a:r>
            <a:r>
              <a:rPr lang="pt-BR" sz="2000" dirty="0" smtClean="0"/>
              <a:t>    relação à esta temática? O que foi cumprido?</a:t>
            </a:r>
          </a:p>
          <a:p>
            <a:pPr marL="285750" indent="-285750">
              <a:buFontTx/>
              <a:buChar char="-"/>
            </a:pPr>
            <a:r>
              <a:rPr lang="pt-BR" sz="2000" dirty="0" smtClean="0"/>
              <a:t>O envelhecimento e as relações entre gerações são abordados nas escolas e universidades? Como poderiam sê-lo?</a:t>
            </a:r>
          </a:p>
          <a:p>
            <a:pPr marL="285750" indent="-285750">
              <a:buFontTx/>
              <a:buChar char="-"/>
            </a:pPr>
            <a:r>
              <a:rPr lang="pt-BR" sz="2000" dirty="0" smtClean="0"/>
              <a:t>Na sua cidade, existe oferta de cursos profissionalizantes, de reciclagem ou capacitações para a população idosa?</a:t>
            </a:r>
          </a:p>
          <a:p>
            <a:pPr marL="285750" indent="-285750">
              <a:buFontTx/>
              <a:buChar char="-"/>
            </a:pPr>
            <a:r>
              <a:rPr lang="pt-BR" sz="2000" dirty="0" smtClean="0"/>
              <a:t>Na Educação de Jovens e Adultos, os idosos são presentes? Quais mecanismos devem ser acatados para aproximar o idoso da EJA?</a:t>
            </a:r>
          </a:p>
          <a:p>
            <a:pPr marL="285750" indent="-285750">
              <a:buFontTx/>
              <a:buChar char="-"/>
            </a:pPr>
            <a:r>
              <a:rPr lang="pt-BR" sz="2000" dirty="0" smtClean="0"/>
              <a:t>Os meios de comunicação dão espaço para a temática do idoso e do envelhecimento? O que pode ser feito?</a:t>
            </a:r>
          </a:p>
          <a:p>
            <a:pPr marL="285750" indent="-285750">
              <a:buFontTx/>
              <a:buChar char="-"/>
            </a:pPr>
            <a:r>
              <a:rPr lang="pt-BR" sz="2000" dirty="0" smtClean="0"/>
              <a:t>O poder público e a sociedade civil organizada realizam eventos e campanhas de conscientização sobre o envelhecimento?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372264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844824"/>
            <a:ext cx="7920000" cy="3960000"/>
          </a:xfrm>
        </p:spPr>
        <p:txBody>
          <a:bodyPr>
            <a:normAutofit/>
          </a:bodyPr>
          <a:lstStyle/>
          <a:p>
            <a:pPr algn="just"/>
            <a:r>
              <a:rPr lang="pt-BR" sz="3200" spc="-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Conferir </a:t>
            </a:r>
            <a:r>
              <a:rPr lang="pt-BR" sz="3200" spc="-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as políticas públicas </a:t>
            </a:r>
            <a:r>
              <a:rPr lang="pt-BR" sz="3200" spc="-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setoriais </a:t>
            </a:r>
          </a:p>
          <a:p>
            <a:pPr marL="114300" indent="0" algn="just">
              <a:buNone/>
            </a:pPr>
            <a:r>
              <a:rPr lang="pt-BR" sz="3200" spc="-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(previsão </a:t>
            </a:r>
            <a:r>
              <a:rPr lang="pt-BR" sz="3200" spc="-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legal);</a:t>
            </a:r>
          </a:p>
          <a:p>
            <a:pPr algn="just"/>
            <a:r>
              <a:rPr lang="pt-BR" sz="3200" spc="-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Debater desafios e decidir prioridades;</a:t>
            </a:r>
          </a:p>
          <a:p>
            <a:pPr algn="just"/>
            <a:r>
              <a:rPr lang="pt-BR" sz="3200" spc="-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P</a:t>
            </a:r>
            <a:r>
              <a:rPr lang="pt-BR" sz="3200" spc="-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ropor avanços para a consolidação e ampliação das políticas públicas em prol do envelhecimento com dignidade em nosso país.</a:t>
            </a:r>
            <a:endParaRPr lang="pt-BR" sz="3200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51520" y="1340768"/>
            <a:ext cx="2324100" cy="33147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916832"/>
            <a:ext cx="7272808" cy="3024336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pt-BR" sz="3600" spc="-1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  <a:p>
            <a:pPr marL="114300" indent="0">
              <a:buNone/>
            </a:pPr>
            <a:r>
              <a:rPr lang="pt-BR" sz="3200" b="1" dirty="0" smtClean="0"/>
              <a:t>EIXO 3</a:t>
            </a:r>
            <a:r>
              <a:rPr lang="pt-BR" sz="3200" dirty="0" smtClean="0"/>
              <a:t> </a:t>
            </a:r>
          </a:p>
          <a:p>
            <a:pPr marL="114300" indent="0">
              <a:buNone/>
            </a:pPr>
            <a:r>
              <a:rPr lang="pt-BR" sz="3200" dirty="0" smtClean="0"/>
              <a:t>Enfrentamento </a:t>
            </a:r>
            <a:r>
              <a:rPr lang="pt-BR" sz="3200" dirty="0"/>
              <a:t>da Violação dos Direitos Humanos da Pessoa Idosa.</a:t>
            </a:r>
          </a:p>
          <a:p>
            <a:pPr marL="114300" indent="0">
              <a:buNone/>
            </a:pPr>
            <a:endParaRPr lang="pt-BR" sz="3200" dirty="0"/>
          </a:p>
          <a:p>
            <a:pPr marL="114300" indent="0">
              <a:buNone/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156615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2204864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solidFill>
                  <a:srgbClr val="000000"/>
                </a:solidFill>
              </a:rPr>
              <a:t>ESTATUTO DO IDOSO</a:t>
            </a:r>
          </a:p>
          <a:p>
            <a:pPr algn="just"/>
            <a:r>
              <a:rPr lang="pt-BR" sz="2000" dirty="0" smtClean="0">
                <a:solidFill>
                  <a:srgbClr val="000000"/>
                </a:solidFill>
              </a:rPr>
              <a:t>Art</a:t>
            </a:r>
            <a:r>
              <a:rPr lang="pt-BR" sz="2000" dirty="0">
                <a:solidFill>
                  <a:srgbClr val="000000"/>
                </a:solidFill>
              </a:rPr>
              <a:t>. 4</a:t>
            </a:r>
            <a:r>
              <a:rPr lang="pt-BR" sz="2000" u="sng" baseline="30000" dirty="0">
                <a:solidFill>
                  <a:srgbClr val="000000"/>
                </a:solidFill>
              </a:rPr>
              <a:t>o</a:t>
            </a:r>
            <a:r>
              <a:rPr lang="pt-BR" sz="2000" b="1" dirty="0">
                <a:solidFill>
                  <a:srgbClr val="000000"/>
                </a:solidFill>
              </a:rPr>
              <a:t> </a:t>
            </a:r>
            <a:r>
              <a:rPr lang="pt-BR" sz="2000" dirty="0">
                <a:solidFill>
                  <a:srgbClr val="000000"/>
                </a:solidFill>
              </a:rPr>
              <a:t>Nenhum idoso será objeto de qualquer tipo de negligência, discriminação, violência, crueldade ou opressão, e todo atentado aos seus direitos, por ação ou omissão, será punido na forma da lei.</a:t>
            </a:r>
          </a:p>
          <a:p>
            <a:pPr algn="just"/>
            <a:r>
              <a:rPr lang="pt-BR" sz="2000" dirty="0" smtClean="0">
                <a:solidFill>
                  <a:srgbClr val="000000"/>
                </a:solidFill>
              </a:rPr>
              <a:t>§ </a:t>
            </a:r>
            <a:r>
              <a:rPr lang="pt-BR" sz="2000" dirty="0">
                <a:solidFill>
                  <a:srgbClr val="000000"/>
                </a:solidFill>
              </a:rPr>
              <a:t>1</a:t>
            </a:r>
            <a:r>
              <a:rPr lang="pt-BR" sz="2000" u="sng" baseline="30000" dirty="0">
                <a:solidFill>
                  <a:srgbClr val="000000"/>
                </a:solidFill>
              </a:rPr>
              <a:t>o</a:t>
            </a:r>
            <a:r>
              <a:rPr lang="pt-BR" sz="2000" dirty="0">
                <a:solidFill>
                  <a:srgbClr val="000000"/>
                </a:solidFill>
              </a:rPr>
              <a:t> É dever de todos prevenir a ameaça ou violação aos direitos do idoso.</a:t>
            </a:r>
          </a:p>
          <a:p>
            <a:pPr algn="just"/>
            <a:r>
              <a:rPr lang="pt-BR" sz="2000" dirty="0" smtClean="0">
                <a:solidFill>
                  <a:srgbClr val="000000"/>
                </a:solidFill>
              </a:rPr>
              <a:t>§ </a:t>
            </a:r>
            <a:r>
              <a:rPr lang="pt-BR" sz="2000" dirty="0">
                <a:solidFill>
                  <a:srgbClr val="000000"/>
                </a:solidFill>
              </a:rPr>
              <a:t>2</a:t>
            </a:r>
            <a:r>
              <a:rPr lang="pt-BR" sz="2000" u="sng" baseline="30000" dirty="0">
                <a:solidFill>
                  <a:srgbClr val="000000"/>
                </a:solidFill>
              </a:rPr>
              <a:t>o</a:t>
            </a:r>
            <a:r>
              <a:rPr lang="pt-BR" sz="2000" dirty="0">
                <a:solidFill>
                  <a:srgbClr val="000000"/>
                </a:solidFill>
              </a:rPr>
              <a:t> As obrigações previstas nesta Lei não excluem da prevenção outras decorrentes dos princípios por ela adotados</a:t>
            </a:r>
            <a:r>
              <a:rPr lang="pt-BR" sz="2000" dirty="0" smtClean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08360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1538703"/>
            <a:ext cx="784887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rgbClr val="000000"/>
                </a:solidFill>
              </a:rPr>
              <a:t>Art. 19.  Os casos de suspeita ou confirmação de violência praticada contra idosos serão objeto de notificação compulsória pelos serviços de saúde públicos e privados à autoridade sanitária, bem como serão obrigatoriamente comunicados por eles a quaisquer dos seguintes órgãos: </a:t>
            </a:r>
          </a:p>
          <a:p>
            <a:pPr algn="just"/>
            <a:r>
              <a:rPr lang="pt-BR" sz="2000" dirty="0">
                <a:solidFill>
                  <a:srgbClr val="000000"/>
                </a:solidFill>
              </a:rPr>
              <a:t>I – autoridade policial;</a:t>
            </a:r>
          </a:p>
          <a:p>
            <a:pPr algn="just"/>
            <a:r>
              <a:rPr lang="pt-BR" sz="2000" dirty="0">
                <a:solidFill>
                  <a:srgbClr val="000000"/>
                </a:solidFill>
              </a:rPr>
              <a:t>II – Ministério Público;</a:t>
            </a:r>
          </a:p>
          <a:p>
            <a:pPr algn="just"/>
            <a:r>
              <a:rPr lang="pt-BR" sz="2000" dirty="0">
                <a:solidFill>
                  <a:srgbClr val="000000"/>
                </a:solidFill>
              </a:rPr>
              <a:t>III – Conselho Municipal do Idoso;</a:t>
            </a:r>
          </a:p>
          <a:p>
            <a:pPr algn="just"/>
            <a:r>
              <a:rPr lang="pt-BR" sz="2000" dirty="0">
                <a:solidFill>
                  <a:srgbClr val="000000"/>
                </a:solidFill>
              </a:rPr>
              <a:t>IV – Conselho Estadual do Idoso;</a:t>
            </a:r>
          </a:p>
          <a:p>
            <a:pPr algn="just"/>
            <a:r>
              <a:rPr lang="pt-BR" sz="2000" dirty="0">
                <a:solidFill>
                  <a:srgbClr val="000000"/>
                </a:solidFill>
              </a:rPr>
              <a:t>V – Conselho Nacional do Idoso.</a:t>
            </a:r>
          </a:p>
          <a:p>
            <a:pPr algn="just"/>
            <a:r>
              <a:rPr lang="pt-BR" sz="2000" dirty="0">
                <a:solidFill>
                  <a:srgbClr val="000000"/>
                </a:solidFill>
              </a:rPr>
              <a:t>§1</a:t>
            </a:r>
            <a:r>
              <a:rPr lang="pt-BR" sz="2000" u="sng" baseline="30000" dirty="0">
                <a:solidFill>
                  <a:srgbClr val="000000"/>
                </a:solidFill>
              </a:rPr>
              <a:t>o</a:t>
            </a:r>
            <a:r>
              <a:rPr lang="pt-BR" sz="2000" dirty="0">
                <a:solidFill>
                  <a:srgbClr val="000000"/>
                </a:solidFill>
              </a:rPr>
              <a:t>  Para os efeitos desta Lei, considera-se violência contra o idoso qualquer ação ou omissão praticada em local público ou privado que lhe cause morte, dano ou sofrimento físico ou psicológico.</a:t>
            </a:r>
          </a:p>
          <a:p>
            <a:pPr algn="just"/>
            <a:r>
              <a:rPr lang="pt-BR" sz="2000" dirty="0">
                <a:solidFill>
                  <a:srgbClr val="000000"/>
                </a:solidFill>
              </a:rPr>
              <a:t>§2</a:t>
            </a:r>
            <a:r>
              <a:rPr lang="pt-BR" sz="2000" u="sng" baseline="30000" dirty="0">
                <a:solidFill>
                  <a:srgbClr val="000000"/>
                </a:solidFill>
              </a:rPr>
              <a:t>o</a:t>
            </a:r>
            <a:r>
              <a:rPr lang="pt-BR" sz="2000" dirty="0">
                <a:solidFill>
                  <a:srgbClr val="000000"/>
                </a:solidFill>
              </a:rPr>
              <a:t>  Aplica-se, no que couber, à notificação compulsória prevista no caput deste artigo, o disposto na </a:t>
            </a:r>
            <a:r>
              <a:rPr lang="pt-BR" sz="2000" dirty="0"/>
              <a:t>Lei n</a:t>
            </a:r>
            <a:r>
              <a:rPr lang="pt-BR" sz="2000" u="sng" baseline="30000" dirty="0"/>
              <a:t>o</a:t>
            </a:r>
            <a:r>
              <a:rPr lang="pt-BR" sz="2000" dirty="0"/>
              <a:t> 6.259, de 30 de outubro de 1975. </a:t>
            </a:r>
          </a:p>
          <a:p>
            <a:pPr algn="just"/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698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67544" y="1556792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rgbClr val="000000"/>
                </a:solidFill>
              </a:rPr>
              <a:t>Art. 43.</a:t>
            </a:r>
            <a:r>
              <a:rPr lang="pt-BR" sz="2000" b="1" dirty="0">
                <a:solidFill>
                  <a:srgbClr val="000000"/>
                </a:solidFill>
              </a:rPr>
              <a:t> </a:t>
            </a:r>
            <a:r>
              <a:rPr lang="pt-BR" sz="2000" dirty="0">
                <a:solidFill>
                  <a:srgbClr val="000000"/>
                </a:solidFill>
              </a:rPr>
              <a:t>As medidas de proteção ao idoso são aplicáveis sempre que os direitos reconhecidos nesta Lei forem ameaçados ou violados:</a:t>
            </a:r>
          </a:p>
          <a:p>
            <a:pPr algn="just"/>
            <a:r>
              <a:rPr lang="pt-BR" sz="2000" dirty="0">
                <a:solidFill>
                  <a:srgbClr val="000000"/>
                </a:solidFill>
              </a:rPr>
              <a:t>I – por ação ou omissão da sociedade ou do Estado;</a:t>
            </a:r>
          </a:p>
          <a:p>
            <a:pPr algn="just"/>
            <a:r>
              <a:rPr lang="pt-BR" sz="2000" dirty="0">
                <a:solidFill>
                  <a:srgbClr val="000000"/>
                </a:solidFill>
              </a:rPr>
              <a:t>II – por falta, omissão ou abuso da família, curador ou entidade de atendimento;</a:t>
            </a:r>
          </a:p>
          <a:p>
            <a:pPr algn="just"/>
            <a:r>
              <a:rPr lang="pt-BR" sz="2000" dirty="0">
                <a:solidFill>
                  <a:srgbClr val="000000"/>
                </a:solidFill>
              </a:rPr>
              <a:t>III – em razão de sua condição pessoal.</a:t>
            </a:r>
          </a:p>
          <a:p>
            <a:pPr algn="just"/>
            <a:r>
              <a:rPr lang="pt-BR" sz="2000" dirty="0" smtClean="0">
                <a:solidFill>
                  <a:srgbClr val="000000"/>
                </a:solidFill>
              </a:rPr>
              <a:t>Art</a:t>
            </a:r>
            <a:r>
              <a:rPr lang="pt-BR" sz="2000" dirty="0">
                <a:solidFill>
                  <a:srgbClr val="000000"/>
                </a:solidFill>
              </a:rPr>
              <a:t>. 46.</a:t>
            </a:r>
            <a:r>
              <a:rPr lang="pt-BR" sz="2000" b="1" dirty="0">
                <a:solidFill>
                  <a:srgbClr val="000000"/>
                </a:solidFill>
              </a:rPr>
              <a:t> </a:t>
            </a:r>
            <a:r>
              <a:rPr lang="pt-BR" sz="2000" dirty="0">
                <a:solidFill>
                  <a:srgbClr val="000000"/>
                </a:solidFill>
              </a:rPr>
              <a:t>A política de atendimento ao idoso far-se-á por meio do conjunto articulado de ações governamentais e não-governamentais da União, dos Estados, do Distrito Federal e dos Municípios</a:t>
            </a:r>
            <a:r>
              <a:rPr lang="pt-BR" sz="2000" dirty="0" smtClean="0">
                <a:solidFill>
                  <a:srgbClr val="000000"/>
                </a:solidFill>
              </a:rPr>
              <a:t>.</a:t>
            </a:r>
            <a:endParaRPr lang="pt-B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64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1844824"/>
            <a:ext cx="770485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POLÍTICA NACIONAL DO IDOSO</a:t>
            </a:r>
          </a:p>
          <a:p>
            <a:pPr algn="just"/>
            <a:r>
              <a:rPr lang="pt-BR" sz="2000" dirty="0" smtClean="0"/>
              <a:t>Art</a:t>
            </a:r>
            <a:r>
              <a:rPr lang="pt-BR" sz="2000" dirty="0"/>
              <a:t>. 10. Na implementação da política nacional do idoso, são competências dos órgãos e entidades públicos</a:t>
            </a:r>
            <a:r>
              <a:rPr lang="pt-BR" sz="2000" dirty="0" smtClean="0"/>
              <a:t>:</a:t>
            </a:r>
          </a:p>
          <a:p>
            <a:pPr algn="just"/>
            <a:r>
              <a:rPr lang="pt-BR" sz="2000" dirty="0" smtClean="0"/>
              <a:t>(...)</a:t>
            </a:r>
          </a:p>
          <a:p>
            <a:pPr algn="just"/>
            <a:r>
              <a:rPr lang="pt-BR" sz="2000" dirty="0" smtClean="0"/>
              <a:t>VI </a:t>
            </a:r>
            <a:r>
              <a:rPr lang="pt-BR" sz="2000" dirty="0"/>
              <a:t>- na área de justiça:</a:t>
            </a:r>
          </a:p>
          <a:p>
            <a:pPr algn="just"/>
            <a:r>
              <a:rPr lang="pt-BR" sz="2000" dirty="0" smtClean="0"/>
              <a:t>a</a:t>
            </a:r>
            <a:r>
              <a:rPr lang="pt-BR" sz="2000" dirty="0"/>
              <a:t>) promover e defender os direitos da pessoa idosa;</a:t>
            </a:r>
          </a:p>
          <a:p>
            <a:pPr algn="just"/>
            <a:r>
              <a:rPr lang="pt-BR" sz="2000" dirty="0" smtClean="0"/>
              <a:t>b</a:t>
            </a:r>
            <a:r>
              <a:rPr lang="pt-BR" sz="2000" dirty="0"/>
              <a:t>) zelar pela aplicação das normas sobre o idoso determinando ações para evitar abusos e lesões a seus direitos;</a:t>
            </a:r>
            <a:endParaRPr lang="pt-BR" sz="20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280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interrogação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86" r="17275"/>
          <a:stretch/>
        </p:blipFill>
        <p:spPr bwMode="auto">
          <a:xfrm>
            <a:off x="7461152" y="683917"/>
            <a:ext cx="1527956" cy="235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interrogação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89" r="12884"/>
          <a:stretch/>
        </p:blipFill>
        <p:spPr bwMode="auto">
          <a:xfrm>
            <a:off x="6640614" y="1268760"/>
            <a:ext cx="1420782" cy="192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m relacionad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13" t="23457" r="27216" b="8640"/>
          <a:stretch/>
        </p:blipFill>
        <p:spPr bwMode="auto">
          <a:xfrm>
            <a:off x="7241163" y="2364940"/>
            <a:ext cx="930686" cy="135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57573" y="1484784"/>
            <a:ext cx="687359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PERGUNTAS PARA ORIENTAÇÃO DAS DISCUSSÕES</a:t>
            </a:r>
          </a:p>
          <a:p>
            <a:endParaRPr lang="pt-BR" dirty="0"/>
          </a:p>
          <a:p>
            <a:pPr marL="285750" indent="-285750">
              <a:buFontTx/>
              <a:buChar char="-"/>
            </a:pPr>
            <a:r>
              <a:rPr lang="pt-BR" sz="2000" dirty="0" smtClean="0"/>
              <a:t>As Conferências anteriores já determinaram algo com relação à esta temática? O que foi cumprido?</a:t>
            </a:r>
          </a:p>
          <a:p>
            <a:pPr marL="285750" indent="-285750">
              <a:buFontTx/>
              <a:buChar char="-"/>
            </a:pPr>
            <a:r>
              <a:rPr lang="pt-BR" sz="2000" dirty="0" smtClean="0"/>
              <a:t>Como são tratadas as denúncias de violência contra o idoso na sua região?</a:t>
            </a:r>
          </a:p>
          <a:p>
            <a:pPr marL="285750" indent="-285750">
              <a:buFontTx/>
              <a:buChar char="-"/>
            </a:pPr>
            <a:r>
              <a:rPr lang="pt-BR" sz="2000" dirty="0" smtClean="0"/>
              <a:t>Os órgãos fiscalizadores estão equipados e com pessoal adequado para atuar na defesa dos idosos? </a:t>
            </a:r>
          </a:p>
          <a:p>
            <a:pPr marL="285750" indent="-285750">
              <a:buFontTx/>
              <a:buChar char="-"/>
            </a:pPr>
            <a:r>
              <a:rPr lang="pt-BR" sz="2000" dirty="0" smtClean="0"/>
              <a:t>Como a comunidade pode colaborar com a prevenção da violência contra o idoso?</a:t>
            </a:r>
          </a:p>
          <a:p>
            <a:pPr marL="285750" indent="-285750">
              <a:buFontTx/>
              <a:buChar char="-"/>
            </a:pPr>
            <a:r>
              <a:rPr lang="pt-BR" sz="2000" dirty="0" smtClean="0"/>
              <a:t>São realizadas campanhas de conscientização sobre a violência e como agir diante dela?</a:t>
            </a:r>
          </a:p>
          <a:p>
            <a:pPr marL="285750" indent="-285750">
              <a:buFontTx/>
              <a:buChar char="-"/>
            </a:pPr>
            <a:r>
              <a:rPr lang="pt-BR" sz="2000" dirty="0" smtClean="0"/>
              <a:t>Sua cidade possui delegacia especializada? Você entende ser necessário?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394779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51520" y="1340768"/>
            <a:ext cx="2324100" cy="33147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043608" y="1988840"/>
            <a:ext cx="61024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endParaRPr lang="pt-BR" sz="3200" b="1" dirty="0" smtClean="0"/>
          </a:p>
          <a:p>
            <a:pPr marL="114300" indent="0">
              <a:buNone/>
            </a:pPr>
            <a:r>
              <a:rPr lang="pt-BR" sz="3200" b="1" dirty="0" smtClean="0"/>
              <a:t>EIXO 4</a:t>
            </a:r>
          </a:p>
          <a:p>
            <a:pPr marL="114300" indent="0">
              <a:buNone/>
            </a:pPr>
            <a:r>
              <a:rPr lang="pt-BR" sz="3200" dirty="0" smtClean="0"/>
              <a:t>Os </a:t>
            </a:r>
            <a:r>
              <a:rPr lang="pt-BR" sz="3200" dirty="0"/>
              <a:t>Conselhos de Direitos: seu papel na efetivação do controle social na geração e implementação das políticas públicas. </a:t>
            </a:r>
          </a:p>
        </p:txBody>
      </p:sp>
    </p:spTree>
    <p:extLst>
      <p:ext uri="{BB962C8B-B14F-4D97-AF65-F5344CB8AC3E}">
        <p14:creationId xmlns:p14="http://schemas.microsoft.com/office/powerpoint/2010/main" xmlns="" val="374352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9552" y="1732255"/>
            <a:ext cx="820891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POLÍTICA NACIONAL DO IDOSO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Art. 6º Os conselhos nacional, estaduais, do Distrito Federal e municipais do idoso serão órgãos permanentes, paritários e deliberativos, compostos por igual número de representantes dos órgãos e entidades públicas e de organizações representativas da sociedade civil ligadas à área.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Art. 7</a:t>
            </a:r>
            <a:r>
              <a:rPr kumimoji="0" lang="pt-BR" altLang="pt-BR" sz="2000" b="0" i="0" u="sng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</a:t>
            </a: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 Compete aos Conselhos de que trata o art. 6</a:t>
            </a:r>
            <a:r>
              <a:rPr kumimoji="0" lang="pt-BR" altLang="pt-BR" sz="2000" b="0" i="0" u="sng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</a:t>
            </a: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 desta Lei a supervisão, o acompanhamento, a fiscalização e a avaliação da política nacional do idoso, no âmbito das respectivas instâncias político-administrativas.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392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5536" y="1782689"/>
            <a:ext cx="8496944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DECRETO 5109/2004 – REGULAMENTA A POLÍTICA </a:t>
            </a: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NACIONAL </a:t>
            </a: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DO IDOSO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000" b="1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(aplica-se a Lei Estadual para o CEI e as Municipais para os </a:t>
            </a:r>
            <a:r>
              <a:rPr lang="pt-BR" altLang="pt-BR" sz="2000" b="1" dirty="0" err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CMIs</a:t>
            </a:r>
            <a:r>
              <a:rPr lang="pt-BR" altLang="pt-BR" sz="2000" b="1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Art. 2º  Ao CNDI compete: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 - elaborar as diretrizes, instrumentos, normas e prioridades da política nacional do idoso, bem como controlar e fiscalizar as ações de execução;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II - zelar pela aplicação da política nacional de atendimento ao idoso;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III - dar apoio aos Conselhos Estaduais, do Distrito Federal e Municipais dos Direitos do Idoso, aos órgãos estaduais, municipais e entidades não-governamentais, para tornar efetivos os princípios, as diretrizes e os direitos estabelecidos pelo Estatuto do Idoso;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IV - avaliar a política desenvolvida nas esferas estadual, distrital e municipal e a atuação dos conselhos do idoso instituídos nessas áreas de governo;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394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1412776"/>
            <a:ext cx="82809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dirty="0" smtClean="0">
                <a:solidFill>
                  <a:srgbClr val="000000"/>
                </a:solidFill>
                <a:cs typeface="Arial" panose="020B0604020202020204" pitchFamily="34" charset="0"/>
              </a:rPr>
              <a:t>V</a:t>
            </a:r>
            <a:r>
              <a:rPr lang="pt-BR" altLang="pt-BR" dirty="0">
                <a:solidFill>
                  <a:srgbClr val="000000"/>
                </a:solidFill>
                <a:cs typeface="Arial" panose="020B0604020202020204" pitchFamily="34" charset="0"/>
              </a:rPr>
              <a:t> - acompanhar o reordenamento institucional, propondo, sempre que necessário, as modificações nas estruturas públicas e     privadas destinadas ao atendimento do idoso;</a:t>
            </a:r>
            <a:endParaRPr lang="pt-BR" altLang="pt-BR" dirty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dirty="0" smtClean="0">
                <a:solidFill>
                  <a:srgbClr val="000000"/>
                </a:solidFill>
                <a:cs typeface="Arial" panose="020B0604020202020204" pitchFamily="34" charset="0"/>
              </a:rPr>
              <a:t>VI</a:t>
            </a:r>
            <a:r>
              <a:rPr lang="pt-BR" altLang="pt-BR" dirty="0">
                <a:solidFill>
                  <a:srgbClr val="000000"/>
                </a:solidFill>
                <a:cs typeface="Arial" panose="020B0604020202020204" pitchFamily="34" charset="0"/>
              </a:rPr>
              <a:t> - apoiar a promoção de campanhas educativas sobre os direitos do idoso, com a indicação das medidas a serem adotadas nos casos de atentados ou violação desses direitos;</a:t>
            </a:r>
            <a:endParaRPr lang="pt-BR" altLang="pt-BR" dirty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dirty="0" smtClean="0">
                <a:solidFill>
                  <a:srgbClr val="000000"/>
                </a:solidFill>
                <a:cs typeface="Arial" panose="020B0604020202020204" pitchFamily="34" charset="0"/>
              </a:rPr>
              <a:t>VII</a:t>
            </a:r>
            <a:r>
              <a:rPr lang="pt-BR" altLang="pt-BR" dirty="0">
                <a:solidFill>
                  <a:srgbClr val="000000"/>
                </a:solidFill>
                <a:cs typeface="Arial" panose="020B0604020202020204" pitchFamily="34" charset="0"/>
              </a:rPr>
              <a:t> - acompanhar a elaboração e a execução da proposta orçamentária da União, indicando modificações necessárias à consecução da política formulada para a promoção dos direitos do idoso; e</a:t>
            </a:r>
            <a:endParaRPr lang="pt-BR" altLang="pt-BR" dirty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dirty="0" smtClean="0">
                <a:solidFill>
                  <a:srgbClr val="000000"/>
                </a:solidFill>
                <a:cs typeface="Arial" panose="020B0604020202020204" pitchFamily="34" charset="0"/>
              </a:rPr>
              <a:t>VIII</a:t>
            </a:r>
            <a:r>
              <a:rPr lang="pt-BR" altLang="pt-BR" dirty="0">
                <a:solidFill>
                  <a:srgbClr val="000000"/>
                </a:solidFill>
                <a:cs typeface="Arial" panose="020B0604020202020204" pitchFamily="34" charset="0"/>
              </a:rPr>
              <a:t> - elaborar o regimento interno, que será aprovado pelo voto de, no mínimo, dois terços de seus membros, nele definindo a forma de indicação do seu Presidente e Vice-Presidente.</a:t>
            </a:r>
            <a:endParaRPr lang="pt-BR" altLang="pt-BR" dirty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dirty="0" smtClean="0">
                <a:solidFill>
                  <a:srgbClr val="000000"/>
                </a:solidFill>
                <a:cs typeface="Arial" panose="020B0604020202020204" pitchFamily="34" charset="0"/>
              </a:rPr>
              <a:t>Parágrafo </a:t>
            </a:r>
            <a:r>
              <a:rPr lang="pt-BR" altLang="pt-BR" dirty="0">
                <a:solidFill>
                  <a:srgbClr val="000000"/>
                </a:solidFill>
                <a:cs typeface="Arial" panose="020B0604020202020204" pitchFamily="34" charset="0"/>
              </a:rPr>
              <a:t>único. Ao CNDI compete, ainda:</a:t>
            </a:r>
            <a:endParaRPr lang="pt-BR" altLang="pt-BR" dirty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dirty="0" smtClean="0">
                <a:solidFill>
                  <a:srgbClr val="000000"/>
                </a:solidFill>
                <a:cs typeface="Arial" panose="020B0604020202020204" pitchFamily="34" charset="0"/>
              </a:rPr>
              <a:t>I</a:t>
            </a:r>
            <a:r>
              <a:rPr lang="pt-BR" altLang="pt-BR" dirty="0">
                <a:solidFill>
                  <a:srgbClr val="000000"/>
                </a:solidFill>
                <a:cs typeface="Arial" panose="020B0604020202020204" pitchFamily="34" charset="0"/>
              </a:rPr>
              <a:t> - acompanhar e avaliar a expedição de orientações e recomendações sobre a aplicação da Lei n</a:t>
            </a:r>
            <a:r>
              <a:rPr lang="pt-BR" altLang="pt-BR" u="sng" baseline="30000" dirty="0">
                <a:solidFill>
                  <a:srgbClr val="000000"/>
                </a:solidFill>
                <a:cs typeface="Arial" panose="020B0604020202020204" pitchFamily="34" charset="0"/>
              </a:rPr>
              <a:t>o</a:t>
            </a:r>
            <a:r>
              <a:rPr lang="pt-BR" altLang="pt-BR" dirty="0">
                <a:solidFill>
                  <a:srgbClr val="000000"/>
                </a:solidFill>
                <a:cs typeface="Arial" panose="020B0604020202020204" pitchFamily="34" charset="0"/>
              </a:rPr>
              <a:t> 10.741, de 2003, e dos demais atos normativos relacionados ao atendimento do idoso</a:t>
            </a:r>
            <a:r>
              <a:rPr lang="pt-BR" altLang="pt-BR" dirty="0" smtClean="0">
                <a:solidFill>
                  <a:srgbClr val="000000"/>
                </a:solidFill>
                <a:cs typeface="Arial" panose="020B0604020202020204" pitchFamily="34" charset="0"/>
              </a:rPr>
              <a:t>;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xmlns="" val="185815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7464" y="2194986"/>
            <a:ext cx="4280520" cy="3960440"/>
          </a:xfrm>
          <a:ln w="41275">
            <a:solidFill>
              <a:srgbClr val="FF6600"/>
            </a:solidFill>
          </a:ln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BR" sz="2800" spc="-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1ª CONFERÊNCIA DOS DIREITOS DA PESSOA IDOSA (2006)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800" spc="-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Tema: “Construindo a Rede Nacional de Proteção e Defesa da Pessoa Idosa”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800" spc="-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De 23 a 26 de maio de 2006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800" spc="-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Brasília - DF</a:t>
            </a:r>
            <a:endParaRPr lang="pt-BR" dirty="0" smtClean="0"/>
          </a:p>
        </p:txBody>
      </p:sp>
      <p:sp>
        <p:nvSpPr>
          <p:cNvPr id="2" name="Retângulo 1"/>
          <p:cNvSpPr/>
          <p:nvPr/>
        </p:nvSpPr>
        <p:spPr>
          <a:xfrm>
            <a:off x="4716016" y="2185108"/>
            <a:ext cx="4248472" cy="3970318"/>
          </a:xfrm>
          <a:prstGeom prst="rect">
            <a:avLst/>
          </a:prstGeom>
          <a:ln w="41275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r>
              <a:rPr lang="pt-BR" sz="2800" spc="-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2ª CONFERÊNCIA DOS DIREITOS DA PESSOA IDOSA (2009)</a:t>
            </a:r>
          </a:p>
          <a:p>
            <a:r>
              <a:rPr lang="pt-BR" sz="2800" spc="-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Tema: “Avaliação da Rede Nacional de Proteção e Defesa dos Direitos da Pessoa Idosa: avanços e desafios”  </a:t>
            </a:r>
          </a:p>
          <a:p>
            <a:r>
              <a:rPr lang="pt-BR" sz="2800" spc="-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De 18 </a:t>
            </a:r>
            <a:r>
              <a:rPr lang="pt-BR" sz="2800" spc="-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a </a:t>
            </a:r>
            <a:r>
              <a:rPr lang="pt-BR" sz="2800" spc="-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20 de março de 2009</a:t>
            </a:r>
          </a:p>
          <a:p>
            <a:r>
              <a:rPr lang="pt-BR" sz="2800" spc="-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Brasília </a:t>
            </a:r>
            <a:r>
              <a:rPr lang="pt-BR" sz="2800" spc="-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- DF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907704" y="1340768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HISTÓRICO DAS CONFERÊNCIAS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xmlns="" val="385112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1556792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dirty="0">
                <a:solidFill>
                  <a:srgbClr val="000000"/>
                </a:solidFill>
                <a:cs typeface="Arial" panose="020B0604020202020204" pitchFamily="34" charset="0"/>
              </a:rPr>
              <a:t>II - promover a cooperação entre os governos da União, dos Estados, do Distrito Federal e dos Municípios e a sociedade civil organizada na formulação e execução da política nacional de atendimento dos direitos do idoso;</a:t>
            </a:r>
            <a:endParaRPr lang="pt-BR" altLang="pt-BR" dirty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dirty="0" smtClean="0">
                <a:solidFill>
                  <a:srgbClr val="000000"/>
                </a:solidFill>
                <a:cs typeface="Arial" panose="020B0604020202020204" pitchFamily="34" charset="0"/>
              </a:rPr>
              <a:t>III</a:t>
            </a:r>
            <a:r>
              <a:rPr lang="pt-BR" altLang="pt-BR" dirty="0">
                <a:solidFill>
                  <a:srgbClr val="000000"/>
                </a:solidFill>
                <a:cs typeface="Arial" panose="020B0604020202020204" pitchFamily="34" charset="0"/>
              </a:rPr>
              <a:t> - promover, em parceria com organismos governamentais e não-governamentais, nacionais e internacionais, a identificação de sistemas de indicadores, no sentido de estabelecer metas e procedimentos com base nesses índices, para monitorar a aplicação das atividades relacionadas com o atendimento ao idoso;</a:t>
            </a:r>
            <a:endParaRPr lang="pt-BR" altLang="pt-BR" dirty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dirty="0" smtClean="0">
                <a:solidFill>
                  <a:srgbClr val="000000"/>
                </a:solidFill>
                <a:cs typeface="Arial" panose="020B0604020202020204" pitchFamily="34" charset="0"/>
              </a:rPr>
              <a:t>IV</a:t>
            </a:r>
            <a:r>
              <a:rPr lang="pt-BR" altLang="pt-BR" dirty="0">
                <a:solidFill>
                  <a:srgbClr val="000000"/>
                </a:solidFill>
                <a:cs typeface="Arial" panose="020B0604020202020204" pitchFamily="34" charset="0"/>
              </a:rPr>
              <a:t> - promover a realização de estudos, debates e pesquisas sobre a aplicação e os resultados estratégicos alcançados pelos programas e projetos de atendimento ao idoso, desenvolvidos pela Secretaria Especial dos Direitos Humanos da Presidência da República; e</a:t>
            </a:r>
            <a:endParaRPr lang="pt-BR" altLang="pt-BR" dirty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dirty="0" smtClean="0">
                <a:solidFill>
                  <a:srgbClr val="000000"/>
                </a:solidFill>
                <a:cs typeface="Arial" panose="020B0604020202020204" pitchFamily="34" charset="0"/>
              </a:rPr>
              <a:t>V</a:t>
            </a:r>
            <a:r>
              <a:rPr lang="pt-BR" altLang="pt-BR" dirty="0">
                <a:solidFill>
                  <a:srgbClr val="000000"/>
                </a:solidFill>
                <a:cs typeface="Arial" panose="020B0604020202020204" pitchFamily="34" charset="0"/>
              </a:rPr>
              <a:t> - estimular a ampliação e o aperfeiçoamento dos mecanismos de participação e controle social, por intermédio de rede nacional de órgãos colegiados estaduais, regionais, territoriais e municipais, visando fortalecer o atendimento dos direitos do idoso.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xmlns="" val="67659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interrogação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86" r="17275"/>
          <a:stretch/>
        </p:blipFill>
        <p:spPr bwMode="auto">
          <a:xfrm>
            <a:off x="7461152" y="683917"/>
            <a:ext cx="1527956" cy="235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interrogação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89" r="12884"/>
          <a:stretch/>
        </p:blipFill>
        <p:spPr bwMode="auto">
          <a:xfrm>
            <a:off x="6640614" y="1268760"/>
            <a:ext cx="1420782" cy="192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m relacionad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13" t="23457" r="27216" b="8640"/>
          <a:stretch/>
        </p:blipFill>
        <p:spPr bwMode="auto">
          <a:xfrm>
            <a:off x="7241163" y="2364940"/>
            <a:ext cx="930686" cy="135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57573" y="1484784"/>
            <a:ext cx="687359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PERGUNTAS PARA ORIENTAÇÃO DAS DISCUSSÕES</a:t>
            </a:r>
          </a:p>
          <a:p>
            <a:endParaRPr lang="pt-BR" dirty="0"/>
          </a:p>
          <a:p>
            <a:pPr marL="285750" indent="-285750">
              <a:buFontTx/>
              <a:buChar char="-"/>
            </a:pPr>
            <a:r>
              <a:rPr lang="pt-BR" sz="2000" dirty="0" smtClean="0"/>
              <a:t>As Conferências anteriores já determinaram algo com relação à esta temática? O que foi cumprido?</a:t>
            </a:r>
          </a:p>
          <a:p>
            <a:pPr marL="285750" indent="-285750">
              <a:buFontTx/>
              <a:buChar char="-"/>
            </a:pPr>
            <a:r>
              <a:rPr lang="pt-BR" sz="2000" dirty="0" smtClean="0"/>
              <a:t>Seu município possui Conselho Municipal do Idoso? É criado por lei municipal? </a:t>
            </a:r>
            <a:endParaRPr lang="pt-BR" sz="2000" dirty="0"/>
          </a:p>
          <a:p>
            <a:pPr marL="285750" indent="-285750">
              <a:buFontTx/>
              <a:buChar char="-"/>
            </a:pPr>
            <a:r>
              <a:rPr lang="pt-BR" sz="2000" dirty="0" smtClean="0"/>
              <a:t>O Conselho Municipal do Idoso é atuante e ativo? Você tem conhecimento dos trabalhos que ele desenvolve?</a:t>
            </a:r>
          </a:p>
          <a:p>
            <a:pPr marL="285750" indent="-285750">
              <a:buFontTx/>
              <a:buChar char="-"/>
            </a:pPr>
            <a:r>
              <a:rPr lang="pt-BR" sz="2000" dirty="0" smtClean="0"/>
              <a:t>O Município possui Fundo Municipal do Idoso? Se possui, o Fundo financia que tipo de projetos?</a:t>
            </a:r>
          </a:p>
          <a:p>
            <a:pPr marL="285750" indent="-285750">
              <a:buFontTx/>
              <a:buChar char="-"/>
            </a:pPr>
            <a:r>
              <a:rPr lang="pt-BR" sz="2000" dirty="0" smtClean="0"/>
              <a:t>Existe infraestrutura disponível para o Conselho Municipal do Idoso? E os conselheiros são capacitados e atuantes?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96067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51520" y="1340768"/>
            <a:ext cx="2324100" cy="33147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043608" y="1988840"/>
            <a:ext cx="61024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endParaRPr lang="pt-BR" sz="3200" b="1" dirty="0" smtClean="0"/>
          </a:p>
          <a:p>
            <a:pPr marL="114300" indent="0">
              <a:buNone/>
            </a:pPr>
            <a:r>
              <a:rPr lang="pt-BR" sz="4800" b="1" dirty="0" smtClean="0"/>
              <a:t>PARA REFLEXÃO NAS CONFERÊNCIAS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xmlns="" val="408907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319440" y="97384"/>
            <a:ext cx="1809750" cy="30003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42789" y="3077716"/>
            <a:ext cx="2324100" cy="33147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916832"/>
            <a:ext cx="7272808" cy="3554617"/>
          </a:xfrm>
        </p:spPr>
        <p:txBody>
          <a:bodyPr>
            <a:normAutofit fontScale="62500" lnSpcReduction="20000"/>
          </a:bodyPr>
          <a:lstStyle/>
          <a:p>
            <a:pPr marL="114300" indent="0" algn="ctr">
              <a:buNone/>
            </a:pPr>
            <a:r>
              <a:rPr lang="pt-BR" sz="5900" b="1" dirty="0"/>
              <a:t>Q</a:t>
            </a:r>
            <a:r>
              <a:rPr lang="pt-BR" sz="5900" b="1" dirty="0" smtClean="0"/>
              <a:t>uais os desafios dos poderes executivo, </a:t>
            </a:r>
            <a:r>
              <a:rPr lang="pt-BR" sz="5900" b="1" dirty="0"/>
              <a:t>legislativo (municipal, estadual e federal) </a:t>
            </a:r>
            <a:r>
              <a:rPr lang="pt-BR" sz="5900" b="1" dirty="0" smtClean="0"/>
              <a:t>e judiciário (estadual e federal) bem como da sociedade civil diante dos eixos da 5° conferência do idoso?</a:t>
            </a:r>
            <a:endParaRPr lang="pt-BR" sz="5900" dirty="0" smtClean="0"/>
          </a:p>
          <a:p>
            <a:pPr marL="11430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04137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319440" y="97384"/>
            <a:ext cx="1809750" cy="30003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10907" y="3556924"/>
            <a:ext cx="2324100" cy="33147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1916832"/>
            <a:ext cx="6088190" cy="3554617"/>
          </a:xfrm>
        </p:spPr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pt-BR" sz="5900" b="1" dirty="0" smtClean="0"/>
              <a:t>E quais são as proposições para superar esses desafios?</a:t>
            </a:r>
            <a:endParaRPr lang="pt-BR" sz="5900" dirty="0"/>
          </a:p>
          <a:p>
            <a:pPr marL="11430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93760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71600" y="1484784"/>
            <a:ext cx="2324100" cy="33147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07704" y="2636912"/>
            <a:ext cx="5152086" cy="1266479"/>
          </a:xfrm>
        </p:spPr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pt-BR" sz="3600" b="1" dirty="0" smtClean="0"/>
              <a:t>SUGESTÕES </a:t>
            </a:r>
          </a:p>
          <a:p>
            <a:pPr marL="114300" indent="0" algn="ctr">
              <a:buNone/>
            </a:pPr>
            <a:r>
              <a:rPr lang="pt-BR" sz="3600" b="1" dirty="0" smtClean="0"/>
              <a:t>DE MATERIAL</a:t>
            </a:r>
            <a:endParaRPr lang="pt-BR" sz="3600" dirty="0"/>
          </a:p>
          <a:p>
            <a:pPr marL="11430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04504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979023" y="1988840"/>
            <a:ext cx="4125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Publicação do </a:t>
            </a:r>
          </a:p>
          <a:p>
            <a:pPr algn="ctr"/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Conselho Estadual do Idoso </a:t>
            </a:r>
            <a:r>
              <a:rPr lang="pt-BR" sz="3200" dirty="0" smtClean="0"/>
              <a:t>sobre direitos dos idosos</a:t>
            </a:r>
            <a:endParaRPr lang="pt-BR" sz="32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3906714" y="5085184"/>
            <a:ext cx="4481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Acesso pela Internet:</a:t>
            </a:r>
          </a:p>
          <a:p>
            <a:endParaRPr lang="pt-BR" sz="2800" dirty="0" smtClean="0"/>
          </a:p>
        </p:txBody>
      </p:sp>
      <p:pic>
        <p:nvPicPr>
          <p:cNvPr id="22" name="Picture 2"/>
          <p:cNvPicPr/>
          <p:nvPr/>
        </p:nvPicPr>
        <p:blipFill>
          <a:blip r:embed="rId2"/>
          <a:stretch/>
        </p:blipFill>
        <p:spPr>
          <a:xfrm>
            <a:off x="785786" y="2143116"/>
            <a:ext cx="2642040" cy="3753000"/>
          </a:xfrm>
          <a:prstGeom prst="rect">
            <a:avLst/>
          </a:prstGeom>
          <a:ln>
            <a:noFill/>
          </a:ln>
        </p:spPr>
      </p:pic>
      <p:sp>
        <p:nvSpPr>
          <p:cNvPr id="23" name="Retângulo 22"/>
          <p:cNvSpPr/>
          <p:nvPr/>
        </p:nvSpPr>
        <p:spPr>
          <a:xfrm>
            <a:off x="3571868" y="564357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http://www.sst.sc.gov.br/index.</a:t>
            </a:r>
            <a:r>
              <a:rPr lang="pt-BR" dirty="0" err="1" smtClean="0"/>
              <a:t>php</a:t>
            </a:r>
            <a:r>
              <a:rPr lang="pt-BR" dirty="0" smtClean="0"/>
              <a:t>/conselhos/</a:t>
            </a:r>
            <a:r>
              <a:rPr lang="pt-BR" dirty="0" err="1" smtClean="0"/>
              <a:t>cei</a:t>
            </a:r>
            <a:r>
              <a:rPr lang="pt-BR" dirty="0" smtClean="0"/>
              <a:t>/documentos-diversos-2016/2950-idoso-1/file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14503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979023" y="1988840"/>
            <a:ext cx="41259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Publicação do </a:t>
            </a:r>
          </a:p>
          <a:p>
            <a:pPr algn="ctr"/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Conselho Estadual do Idoso </a:t>
            </a:r>
            <a:r>
              <a:rPr lang="pt-BR" sz="3200" dirty="0" smtClean="0"/>
              <a:t>sobre Normas e Diretrizes para o Conselho Municipal do Idoso</a:t>
            </a:r>
            <a:endParaRPr lang="pt-BR" sz="32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3906714" y="5085184"/>
            <a:ext cx="4481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Acesso pela Internet:</a:t>
            </a:r>
          </a:p>
          <a:p>
            <a:endParaRPr lang="pt-BR" sz="2800" dirty="0" smtClean="0"/>
          </a:p>
        </p:txBody>
      </p:sp>
      <p:sp>
        <p:nvSpPr>
          <p:cNvPr id="2" name="Retângulo 1"/>
          <p:cNvSpPr/>
          <p:nvPr/>
        </p:nvSpPr>
        <p:spPr>
          <a:xfrm>
            <a:off x="3906714" y="55777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http://www.sst.sc.gov.br/index.</a:t>
            </a:r>
            <a:r>
              <a:rPr lang="pt-BR" dirty="0" err="1" smtClean="0"/>
              <a:t>php</a:t>
            </a:r>
            <a:r>
              <a:rPr lang="pt-BR" dirty="0" smtClean="0"/>
              <a:t>/conselhos/</a:t>
            </a:r>
            <a:r>
              <a:rPr lang="pt-BR" dirty="0" err="1" smtClean="0"/>
              <a:t>cei</a:t>
            </a:r>
            <a:r>
              <a:rPr lang="pt-BR" dirty="0" smtClean="0"/>
              <a:t>/documentos-diversos-2016/3001-</a:t>
            </a:r>
            <a:r>
              <a:rPr lang="pt-BR" dirty="0" err="1" smtClean="0"/>
              <a:t>cmi</a:t>
            </a:r>
            <a:r>
              <a:rPr lang="pt-BR" dirty="0" smtClean="0"/>
              <a:t>/file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57364"/>
            <a:ext cx="3000396" cy="434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3170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979023" y="1988840"/>
            <a:ext cx="4125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Publicação do </a:t>
            </a:r>
          </a:p>
          <a:p>
            <a:pPr algn="ctr"/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Conselho Estadual do Idoso </a:t>
            </a:r>
            <a:r>
              <a:rPr lang="pt-BR" sz="3200" dirty="0" smtClean="0"/>
              <a:t>sobre Violência contra Pessoa Idosa</a:t>
            </a:r>
            <a:endParaRPr lang="pt-BR" sz="32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3906714" y="5085184"/>
            <a:ext cx="4481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Acesso pela Internet:</a:t>
            </a:r>
          </a:p>
          <a:p>
            <a:endParaRPr lang="pt-BR" sz="2800" dirty="0" smtClean="0"/>
          </a:p>
        </p:txBody>
      </p:sp>
      <p:sp>
        <p:nvSpPr>
          <p:cNvPr id="23" name="Retângulo 22"/>
          <p:cNvSpPr/>
          <p:nvPr/>
        </p:nvSpPr>
        <p:spPr>
          <a:xfrm>
            <a:off x="3571868" y="564357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http://www.sst.sc.gov.br/index.</a:t>
            </a:r>
            <a:r>
              <a:rPr lang="pt-BR" dirty="0" err="1" smtClean="0"/>
              <a:t>php</a:t>
            </a:r>
            <a:r>
              <a:rPr lang="pt-BR" dirty="0" smtClean="0"/>
              <a:t>/conselhos/</a:t>
            </a:r>
            <a:r>
              <a:rPr lang="pt-BR" dirty="0" err="1" smtClean="0"/>
              <a:t>cei</a:t>
            </a:r>
            <a:r>
              <a:rPr lang="pt-BR" dirty="0" smtClean="0"/>
              <a:t>/documentos-diversos-2016/2736-</a:t>
            </a:r>
            <a:r>
              <a:rPr lang="pt-BR" dirty="0" err="1" smtClean="0"/>
              <a:t>cartilha-violencia-contra-os-idosos</a:t>
            </a:r>
            <a:r>
              <a:rPr lang="pt-BR" dirty="0" smtClean="0"/>
              <a:t>/file</a:t>
            </a:r>
            <a:endParaRPr lang="pt-BR" dirty="0"/>
          </a:p>
        </p:txBody>
      </p:sp>
      <p:pic>
        <p:nvPicPr>
          <p:cNvPr id="24" name="Picture 2"/>
          <p:cNvPicPr/>
          <p:nvPr/>
        </p:nvPicPr>
        <p:blipFill>
          <a:blip r:embed="rId2"/>
          <a:stretch/>
        </p:blipFill>
        <p:spPr>
          <a:xfrm>
            <a:off x="785786" y="2000240"/>
            <a:ext cx="2713706" cy="35719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4503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83568" y="1988840"/>
            <a:ext cx="77768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b="1" dirty="0" smtClean="0"/>
              <a:t>LEGISLAÇÃO FEDERAL</a:t>
            </a:r>
          </a:p>
          <a:p>
            <a:pPr lvl="0"/>
            <a:r>
              <a:rPr lang="pt-BR" sz="2000" dirty="0" smtClean="0"/>
              <a:t>- </a:t>
            </a:r>
            <a:r>
              <a:rPr lang="pt-BR" sz="2000" b="1" dirty="0" smtClean="0"/>
              <a:t>Constituição </a:t>
            </a:r>
            <a:r>
              <a:rPr lang="pt-BR" sz="2000" b="1" dirty="0"/>
              <a:t>Federal de 1988</a:t>
            </a:r>
            <a:r>
              <a:rPr lang="pt-BR" sz="2000" dirty="0"/>
              <a:t>: </a:t>
            </a:r>
            <a:r>
              <a:rPr lang="pt-BR" sz="2000" dirty="0" smtClean="0"/>
              <a:t>(</a:t>
            </a:r>
            <a:r>
              <a:rPr lang="pt-BR" sz="2000" dirty="0"/>
              <a:t>art. 203, inciso </a:t>
            </a:r>
            <a:r>
              <a:rPr lang="pt-BR" sz="2000" dirty="0" smtClean="0"/>
              <a:t>I, artigos </a:t>
            </a:r>
            <a:r>
              <a:rPr lang="pt-BR" sz="2000" dirty="0"/>
              <a:t>226 a 230, </a:t>
            </a:r>
            <a:r>
              <a:rPr lang="pt-BR" sz="2000" dirty="0" smtClean="0"/>
              <a:t>artigos </a:t>
            </a:r>
            <a:r>
              <a:rPr lang="pt-BR" sz="2000" dirty="0"/>
              <a:t>229 e </a:t>
            </a:r>
            <a:r>
              <a:rPr lang="pt-BR" sz="2000" dirty="0" smtClean="0"/>
              <a:t>230)</a:t>
            </a:r>
            <a:endParaRPr lang="pt-BR" sz="2000" dirty="0"/>
          </a:p>
          <a:p>
            <a:r>
              <a:rPr lang="pt-BR" sz="2000" b="1" dirty="0" smtClean="0"/>
              <a:t>- Política </a:t>
            </a:r>
            <a:r>
              <a:rPr lang="pt-BR" sz="2000" b="1" dirty="0"/>
              <a:t>Nacional do </a:t>
            </a:r>
            <a:r>
              <a:rPr lang="pt-BR" sz="2000" b="1" dirty="0" smtClean="0"/>
              <a:t>Idoso </a:t>
            </a:r>
            <a:r>
              <a:rPr lang="pt-BR" sz="2000" dirty="0" smtClean="0"/>
              <a:t>(</a:t>
            </a:r>
            <a:r>
              <a:rPr lang="pt-BR" sz="2000" dirty="0"/>
              <a:t>Lei n. </a:t>
            </a:r>
            <a:r>
              <a:rPr lang="pt-BR" sz="2000" dirty="0" smtClean="0"/>
              <a:t>8.842/1994</a:t>
            </a:r>
            <a:r>
              <a:rPr lang="pt-BR" sz="2000" dirty="0"/>
              <a:t>)</a:t>
            </a:r>
          </a:p>
          <a:p>
            <a:r>
              <a:rPr lang="pt-BR" sz="2000" dirty="0" smtClean="0"/>
              <a:t>- </a:t>
            </a:r>
            <a:r>
              <a:rPr lang="pt-BR" sz="2000" b="1" dirty="0" smtClean="0"/>
              <a:t>Estrutura </a:t>
            </a:r>
            <a:r>
              <a:rPr lang="pt-BR" sz="2000" b="1" dirty="0"/>
              <a:t>o Conselho Nacional dos Direitos do Idoso </a:t>
            </a:r>
            <a:r>
              <a:rPr lang="pt-BR" sz="2000" dirty="0"/>
              <a:t>– </a:t>
            </a:r>
            <a:r>
              <a:rPr lang="pt-BR" sz="2000" dirty="0" smtClean="0"/>
              <a:t>CNDI (</a:t>
            </a:r>
            <a:r>
              <a:rPr lang="pt-BR" sz="2000" dirty="0"/>
              <a:t>Decreto nº </a:t>
            </a:r>
            <a:r>
              <a:rPr lang="pt-BR" sz="2000" dirty="0" smtClean="0"/>
              <a:t>5.109/2004);</a:t>
            </a:r>
            <a:endParaRPr lang="pt-BR" sz="2000" dirty="0"/>
          </a:p>
          <a:p>
            <a:r>
              <a:rPr lang="pt-BR" sz="2000" dirty="0" smtClean="0"/>
              <a:t>- </a:t>
            </a:r>
            <a:r>
              <a:rPr lang="pt-BR" sz="2000" dirty="0"/>
              <a:t>Estatuto do Idoso </a:t>
            </a:r>
            <a:r>
              <a:rPr lang="pt-BR" sz="2000" dirty="0" smtClean="0"/>
              <a:t>(Lei n° 10.741/2003)</a:t>
            </a:r>
            <a:endParaRPr lang="pt-BR" sz="2000" dirty="0"/>
          </a:p>
          <a:p>
            <a:pPr lvl="0"/>
            <a:r>
              <a:rPr lang="pt-BR" sz="2000" dirty="0" smtClean="0"/>
              <a:t>- </a:t>
            </a:r>
            <a:r>
              <a:rPr lang="pt-BR" sz="2000" dirty="0"/>
              <a:t>Benefício de Prestação Continuada da Assistência Social </a:t>
            </a:r>
            <a:r>
              <a:rPr lang="pt-BR" sz="2000" dirty="0" smtClean="0"/>
              <a:t>(Decreto </a:t>
            </a:r>
            <a:r>
              <a:rPr lang="pt-BR" sz="2000" dirty="0"/>
              <a:t>n. </a:t>
            </a:r>
            <a:r>
              <a:rPr lang="pt-BR" sz="2000" dirty="0" smtClean="0"/>
              <a:t>6.214/2007);</a:t>
            </a:r>
            <a:endParaRPr lang="pt-BR" sz="2000" dirty="0"/>
          </a:p>
          <a:p>
            <a:pPr lvl="0"/>
            <a:r>
              <a:rPr lang="pt-BR" sz="2000" dirty="0" smtClean="0"/>
              <a:t>- Notificação </a:t>
            </a:r>
            <a:r>
              <a:rPr lang="pt-BR" sz="2000" dirty="0"/>
              <a:t>compulsória </a:t>
            </a:r>
            <a:r>
              <a:rPr lang="pt-BR" sz="2000" dirty="0" smtClean="0"/>
              <a:t>(Lei </a:t>
            </a:r>
            <a:r>
              <a:rPr lang="pt-BR" sz="2000" dirty="0"/>
              <a:t>nº </a:t>
            </a:r>
            <a:r>
              <a:rPr lang="pt-BR" sz="2000" dirty="0" smtClean="0"/>
              <a:t>12.461/2011)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308395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145967"/>
            <a:ext cx="4248472" cy="3960440"/>
          </a:xfrm>
          <a:ln w="41275">
            <a:solidFill>
              <a:srgbClr val="FF6600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BR" sz="3300" spc="-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3ª CONFERÊNCIA DOS DIREITOS DA PESSOA IDOSA (2011)</a:t>
            </a:r>
          </a:p>
          <a:p>
            <a:pPr marL="0" indent="0">
              <a:buNone/>
            </a:pPr>
            <a:r>
              <a:rPr lang="pt-BR" sz="3300" spc="-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Tema: “O compromisso de todos por um envelhecimento digno no Brasil” </a:t>
            </a:r>
            <a:endParaRPr lang="pt-BR" sz="3300" spc="-1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pt-BR" sz="3300" spc="-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De 23 a 25 de novembro de 2011</a:t>
            </a:r>
          </a:p>
          <a:p>
            <a:pPr marL="0" indent="0">
              <a:buNone/>
            </a:pPr>
            <a:r>
              <a:rPr lang="pt-BR" sz="3300" spc="-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Brasília - DF</a:t>
            </a:r>
          </a:p>
          <a:p>
            <a:pPr marL="0" indent="0">
              <a:buNone/>
            </a:pPr>
            <a:endParaRPr lang="pt-BR" sz="7000" spc="-1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  <a:p>
            <a:pPr>
              <a:buNone/>
            </a:pPr>
            <a:endParaRPr lang="pt-BR" dirty="0" smtClean="0"/>
          </a:p>
        </p:txBody>
      </p:sp>
      <p:sp>
        <p:nvSpPr>
          <p:cNvPr id="2" name="Retângulo 1"/>
          <p:cNvSpPr/>
          <p:nvPr/>
        </p:nvSpPr>
        <p:spPr>
          <a:xfrm>
            <a:off x="4644008" y="2145967"/>
            <a:ext cx="4211960" cy="3970318"/>
          </a:xfrm>
          <a:prstGeom prst="rect">
            <a:avLst/>
          </a:prstGeom>
          <a:ln w="41275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r>
              <a:rPr lang="pt-BR" sz="2800" spc="-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4ª CONFERÊNCIA DOS DIREITOS DA PESSOA IDOSA (</a:t>
            </a:r>
            <a:r>
              <a:rPr lang="pt-BR" sz="2800" spc="-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2016)</a:t>
            </a:r>
            <a:endParaRPr lang="pt-BR" sz="2800" spc="-1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  <a:p>
            <a:r>
              <a:rPr lang="pt-BR" sz="2800" spc="-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Tema:  “Protagonismo e </a:t>
            </a:r>
            <a:r>
              <a:rPr lang="pt-BR" sz="2800" spc="-1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Empoderamento</a:t>
            </a:r>
            <a:r>
              <a:rPr lang="pt-BR" sz="2800" spc="-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 da Pessoa Idosa: Por um Brasil de todas as Idades” </a:t>
            </a:r>
          </a:p>
          <a:p>
            <a:r>
              <a:rPr lang="pt-BR" sz="2800" spc="-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De 25 </a:t>
            </a:r>
            <a:r>
              <a:rPr lang="pt-BR" sz="2800" spc="-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a </a:t>
            </a:r>
            <a:r>
              <a:rPr lang="pt-BR" sz="2800" spc="-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27 de abril de 2016</a:t>
            </a:r>
          </a:p>
          <a:p>
            <a:r>
              <a:rPr lang="pt-BR" sz="2800" spc="-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Brasília </a:t>
            </a:r>
            <a:r>
              <a:rPr lang="pt-BR" sz="2800" spc="-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- DF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907704" y="1340768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HISTÓRICO DAS CONFERÊNCIAS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83568" y="2492896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/>
              <a:t>LEGISLAÇÃO ESTADUAL</a:t>
            </a:r>
          </a:p>
          <a:p>
            <a:r>
              <a:rPr lang="pt-BR" sz="2000" b="1" dirty="0" smtClean="0"/>
              <a:t>- </a:t>
            </a:r>
            <a:r>
              <a:rPr lang="pt-BR" sz="2000" b="1" dirty="0"/>
              <a:t>Política Estadual do Idoso </a:t>
            </a:r>
            <a:r>
              <a:rPr lang="pt-BR" sz="2000" dirty="0"/>
              <a:t>(Lei n° 11.436/2000)</a:t>
            </a:r>
          </a:p>
          <a:p>
            <a:r>
              <a:rPr lang="pt-BR" sz="2000" b="1" dirty="0"/>
              <a:t>- Criação do Conselho Estadual do Idoso </a:t>
            </a:r>
            <a:r>
              <a:rPr lang="pt-BR" sz="2000" dirty="0"/>
              <a:t>(Lei n° 8.072/1990)</a:t>
            </a:r>
          </a:p>
          <a:p>
            <a:pPr lvl="0"/>
            <a:r>
              <a:rPr lang="pt-BR" sz="2000" b="1" dirty="0"/>
              <a:t>- Fundo Estadual do Idoso </a:t>
            </a:r>
            <a:r>
              <a:rPr lang="pt-BR" sz="2000" dirty="0"/>
              <a:t>(Lei n° 17.355/2017)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187624" y="5085184"/>
            <a:ext cx="6984776" cy="1200329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smtClean="0">
                <a:solidFill>
                  <a:schemeClr val="bg1"/>
                </a:solidFill>
              </a:rPr>
              <a:t>LEMBRE-SE DE </a:t>
            </a:r>
            <a:r>
              <a:rPr lang="pt-BR" sz="2400" b="1" dirty="0" smtClean="0">
                <a:solidFill>
                  <a:schemeClr val="bg1"/>
                </a:solidFill>
              </a:rPr>
              <a:t>TRAZER PARA AS DISCUSSÕES O HISTÓRICO DAS DELIBERAÇÕES DAS CONFERÊNCIAS ANTERIORES!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216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99592" y="1772816"/>
            <a:ext cx="75608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CONTATO:</a:t>
            </a:r>
          </a:p>
          <a:p>
            <a:r>
              <a:rPr lang="pt-BR" dirty="0" smtClean="0"/>
              <a:t>Mônica </a:t>
            </a:r>
            <a:r>
              <a:rPr lang="pt-BR" dirty="0"/>
              <a:t>Alberti </a:t>
            </a:r>
            <a:r>
              <a:rPr lang="pt-BR" dirty="0" err="1"/>
              <a:t>Nocêra</a:t>
            </a:r>
            <a:r>
              <a:rPr lang="pt-BR" dirty="0"/>
              <a:t> </a:t>
            </a:r>
            <a:r>
              <a:rPr lang="pt-BR" dirty="0" err="1"/>
              <a:t>Lipski</a:t>
            </a:r>
            <a:endParaRPr lang="pt-BR" dirty="0"/>
          </a:p>
          <a:p>
            <a:r>
              <a:rPr lang="pt-BR" dirty="0"/>
              <a:t>Secretária Executiva - CEI/SC</a:t>
            </a:r>
          </a:p>
          <a:p>
            <a:r>
              <a:rPr lang="pt-BR" dirty="0"/>
              <a:t>Fone: (48)3664-0783/ 3664-0716</a:t>
            </a:r>
          </a:p>
          <a:p>
            <a:endParaRPr lang="pt-BR" dirty="0" smtClean="0"/>
          </a:p>
          <a:p>
            <a:r>
              <a:rPr lang="pt-BR" dirty="0" smtClean="0"/>
              <a:t>Fernanda </a:t>
            </a:r>
            <a:r>
              <a:rPr lang="pt-BR" dirty="0"/>
              <a:t>Rosa do Nascimento</a:t>
            </a:r>
          </a:p>
          <a:p>
            <a:r>
              <a:rPr lang="pt-BR" dirty="0"/>
              <a:t>Apoio – CEI/SC</a:t>
            </a:r>
          </a:p>
          <a:p>
            <a:r>
              <a:rPr lang="pt-BR" dirty="0"/>
              <a:t>Fone: (48) 3664-0783</a:t>
            </a:r>
          </a:p>
          <a:p>
            <a:r>
              <a:rPr lang="pt-BR" dirty="0"/>
              <a:t>E-mail: cei@sst.sc.gov.br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Para mais notícias sobre o Conselho Estadual do </a:t>
            </a:r>
            <a:r>
              <a:rPr lang="pt-BR" dirty="0" smtClean="0"/>
              <a:t>Idoso: https</a:t>
            </a:r>
            <a:r>
              <a:rPr lang="pt-BR" dirty="0"/>
              <a:t>://www.facebook.com/ConselhoEstadualDoIdosoSC/</a:t>
            </a:r>
          </a:p>
          <a:p>
            <a:r>
              <a:rPr lang="pt-BR" dirty="0"/>
              <a:t>http://www.sst.sc.gov.br/index.php/conselhos/cei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175424" y="457424"/>
            <a:ext cx="1809750" cy="30003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106860" y="3725788"/>
            <a:ext cx="2324100" cy="33147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2456342"/>
            <a:ext cx="7096302" cy="3529492"/>
          </a:xfrm>
        </p:spPr>
        <p:txBody>
          <a:bodyPr>
            <a:normAutofit fontScale="92500"/>
          </a:bodyPr>
          <a:lstStyle/>
          <a:p>
            <a:pPr lvl="0" algn="ctr">
              <a:buNone/>
            </a:pPr>
            <a:r>
              <a:rPr lang="pt-BR" sz="4400" spc="-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5ª </a:t>
            </a:r>
            <a:r>
              <a:rPr lang="pt-BR" sz="4400" spc="-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CONFERÊNCIA DOS DIREITOS DA PESSOA IDOSA </a:t>
            </a:r>
            <a:r>
              <a:rPr lang="pt-BR" sz="4400" spc="-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(2019)</a:t>
            </a:r>
          </a:p>
          <a:p>
            <a:pPr lvl="0" algn="ctr">
              <a:buNone/>
            </a:pPr>
            <a:r>
              <a:rPr lang="pt-BR" sz="4400" spc="-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Tema</a:t>
            </a:r>
            <a:r>
              <a:rPr lang="pt-BR" sz="4400" spc="-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: Os Desafios de Envelhecer no Século XXI e o papel das políticas públicas. </a:t>
            </a:r>
          </a:p>
          <a:p>
            <a:pPr algn="ctr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334838" y="1927126"/>
            <a:ext cx="2200275" cy="117157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308451" y="4907505"/>
            <a:ext cx="1809750" cy="1381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2575</TotalTime>
  <Words>3564</Words>
  <Application>Microsoft Office PowerPoint</Application>
  <PresentationFormat>Apresentação na tela (4:3)</PresentationFormat>
  <Paragraphs>432</Paragraphs>
  <Slides>81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81</vt:i4>
      </vt:variant>
    </vt:vector>
  </HeadingPairs>
  <TitlesOfParts>
    <vt:vector size="82" baseType="lpstr">
      <vt:lpstr>Adjacência</vt:lpstr>
      <vt:lpstr>             Conferências Municipais e Intermunicipais do Idoso: ORIENTAÇÕES </vt:lpstr>
      <vt:lpstr>O que são as Conferências?</vt:lpstr>
      <vt:lpstr>Slide 3</vt:lpstr>
      <vt:lpstr>Slide 4</vt:lpstr>
      <vt:lpstr>Quais os objetivos  das Conferências?</vt:lpstr>
      <vt:lpstr>Slide 6</vt:lpstr>
      <vt:lpstr>Slide 7</vt:lpstr>
      <vt:lpstr>Slide 8</vt:lpstr>
      <vt:lpstr>Slide 9</vt:lpstr>
      <vt:lpstr> CALENDÁRIO  </vt:lpstr>
      <vt:lpstr>Quem são os responsáveis pelas Conferências?</vt:lpstr>
      <vt:lpstr>Slide 12</vt:lpstr>
      <vt:lpstr>Slide 13</vt:lpstr>
      <vt:lpstr>Slide 14</vt:lpstr>
      <vt:lpstr>Slide 15</vt:lpstr>
      <vt:lpstr>Eleição dos Delegados para etapa Estadual</vt:lpstr>
      <vt:lpstr>Slide 17</vt:lpstr>
      <vt:lpstr>Slide 18</vt:lpstr>
      <vt:lpstr>Slide 19</vt:lpstr>
      <vt:lpstr>Slide 20</vt:lpstr>
      <vt:lpstr>Slide 21</vt:lpstr>
      <vt:lpstr>Slide 22</vt:lpstr>
      <vt:lpstr>REFERENCIAIS  TEÓRICOS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Quais os eixos temáticos da 5° Conferência?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SEJA BEM VINDO!!!  Capacitação de Conselheiros, Gestores e Lideranças de Políticas para Pessoa Idosa</dc:title>
  <dc:creator>user</dc:creator>
  <cp:lastModifiedBy>fernandanascimento</cp:lastModifiedBy>
  <cp:revision>189</cp:revision>
  <dcterms:created xsi:type="dcterms:W3CDTF">2014-03-11T00:45:06Z</dcterms:created>
  <dcterms:modified xsi:type="dcterms:W3CDTF">2018-08-15T18:31:20Z</dcterms:modified>
</cp:coreProperties>
</file>