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78" r:id="rId8"/>
    <p:sldId id="272" r:id="rId9"/>
    <p:sldId id="275" r:id="rId10"/>
    <p:sldId id="273" r:id="rId11"/>
    <p:sldId id="274" r:id="rId12"/>
    <p:sldId id="266" r:id="rId13"/>
    <p:sldId id="270" r:id="rId14"/>
    <p:sldId id="267" r:id="rId15"/>
    <p:sldId id="268" r:id="rId16"/>
    <p:sldId id="271" r:id="rId17"/>
    <p:sldId id="269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BDF68E2-58F2-4D09-BE8B-E3BD06533059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373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457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354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02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525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24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E2D6473-DF6D-4702-B328-E0DD40540A4E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01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6F7E3A-B166-407D-9866-32884E7D5B37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7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3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5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9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8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4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2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0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1637636"/>
            <a:ext cx="9966960" cy="29260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ENCONTRO REGIONAL DE  INSTITUIÇÕES DE LONGA PERMANÊNCIA – MORRINHOS</a:t>
            </a:r>
            <a:br>
              <a:rPr lang="pt-BR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40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ORIENTAÇÕES </a:t>
            </a:r>
            <a:r>
              <a:rPr lang="pt-BR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PARA O CUMPRIMENTO DAS NORMAS LEGAIS  DAS </a:t>
            </a:r>
            <a:r>
              <a:rPr lang="pt-BR" sz="40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ILPIs</a:t>
            </a:r>
            <a:r>
              <a:rPr lang="pt-BR" sz="40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40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4000" dirty="0">
                <a:latin typeface="AR JULIAN" panose="02000000000000000000" pitchFamily="2" charset="0"/>
              </a:rPr>
              <a:t/>
            </a:r>
            <a:br>
              <a:rPr lang="pt-BR" sz="4000" dirty="0">
                <a:latin typeface="AR JULIAN" panose="02000000000000000000" pitchFamily="2" charset="0"/>
              </a:rPr>
            </a:br>
            <a:endParaRPr lang="pt-BR" sz="4000" dirty="0">
              <a:latin typeface="AR JULIAN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Ms</a:t>
            </a:r>
            <a:r>
              <a:rPr lang="pt-BR" sz="2000" b="1" dirty="0" smtClean="0"/>
              <a:t> Carmencita Balestra</a:t>
            </a:r>
          </a:p>
          <a:p>
            <a:pPr algn="r"/>
            <a:r>
              <a:rPr lang="pt-BR" sz="2000" b="1" dirty="0" smtClean="0"/>
              <a:t>Membro da RENADI</a:t>
            </a:r>
          </a:p>
          <a:p>
            <a:pPr algn="r"/>
            <a:r>
              <a:rPr lang="pt-BR" sz="2000" b="1" dirty="0" smtClean="0"/>
              <a:t>Presidente do CMI - Inhumas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90113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208" y="978795"/>
            <a:ext cx="9872871" cy="5580845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b="1" dirty="0" smtClean="0"/>
              <a:t>MANTER REGISTROS ATUALIZADOS DE CADA IDOSO, ONDE CONSTARÃO OBRIGATORIAMENTE: </a:t>
            </a:r>
          </a:p>
          <a:p>
            <a:r>
              <a:rPr lang="pt-BR" b="1" dirty="0" smtClean="0"/>
              <a:t>OS EXAMES MÉDICOS ADMISSIONAIS E PERIÓDICOS, </a:t>
            </a:r>
          </a:p>
          <a:p>
            <a:r>
              <a:rPr lang="pt-BR" b="1" dirty="0" smtClean="0"/>
              <a:t>AS INTERVENÇÕES DE PROFISSIONAIS DE SAÚDE;</a:t>
            </a:r>
          </a:p>
          <a:p>
            <a:r>
              <a:rPr lang="pt-BR" b="1" dirty="0" smtClean="0"/>
              <a:t>FATOS RELEVANTES OCORRIDOS COM OS IDOSOS; </a:t>
            </a:r>
          </a:p>
          <a:p>
            <a:r>
              <a:rPr lang="pt-BR" b="1" dirty="0" smtClean="0"/>
              <a:t>INFORMAÇÃO PREVIDENCIÁRIA, </a:t>
            </a:r>
          </a:p>
          <a:p>
            <a:r>
              <a:rPr lang="pt-BR" b="1" dirty="0" smtClean="0"/>
              <a:t>REFERÊNCIAS FAMILIARES OU DE RESPONSÁVEIS, </a:t>
            </a:r>
          </a:p>
          <a:p>
            <a:r>
              <a:rPr lang="pt-BR" b="1" dirty="0" smtClean="0"/>
              <a:t>DATA DE ADMISSÃO, </a:t>
            </a:r>
          </a:p>
          <a:p>
            <a:r>
              <a:rPr lang="pt-BR" b="1" dirty="0" smtClean="0"/>
              <a:t>DE DESLIGAMENTO DA INSTITUIÇÃO OU ÓBITO;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5329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669701"/>
            <a:ext cx="9872871" cy="54262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dirty="0" smtClean="0"/>
              <a:t>                                         </a:t>
            </a:r>
            <a:r>
              <a:rPr lang="pt-BR" b="1" dirty="0" smtClean="0"/>
              <a:t>ESTABELECER NORMAS E ROTINAS </a:t>
            </a:r>
          </a:p>
          <a:p>
            <a:r>
              <a:rPr lang="pt-BR" b="1" dirty="0" smtClean="0"/>
              <a:t>TODA ILPI DEVERÁ ELABORAR E IMPLEMENTAR MANUAL DE NORMAS E ROTINAS PARA TODOS OS SETORES E ATIVIDADES EXERCIDAS NA INSTITUIÇÃO. </a:t>
            </a:r>
          </a:p>
          <a:p>
            <a:r>
              <a:rPr lang="pt-BR" b="1" dirty="0" smtClean="0"/>
              <a:t>CADA SETOR DEVERÁ POSSUIR PROCEDIMENTOS OPERACIONAIS PADRÕES (POPS) AFIXADOS EM LOCAL VISÍVEL E DE FÁCIL ACESSO AOS FUNCIONÁRIOS. SÃO ELES:</a:t>
            </a:r>
          </a:p>
          <a:p>
            <a:r>
              <a:rPr lang="pt-BR" b="1" dirty="0" smtClean="0"/>
              <a:t>• LAVANDERIA; </a:t>
            </a:r>
          </a:p>
          <a:p>
            <a:r>
              <a:rPr lang="pt-BR" b="1" dirty="0" smtClean="0"/>
              <a:t>• COZINHA E MANIPULAÇÃO DE ALIMENTOS; </a:t>
            </a:r>
          </a:p>
          <a:p>
            <a:r>
              <a:rPr lang="pt-BR" b="1" dirty="0" smtClean="0"/>
              <a:t>• NUTRIÇÃO; </a:t>
            </a:r>
          </a:p>
          <a:p>
            <a:r>
              <a:rPr lang="pt-BR" b="1" dirty="0" smtClean="0"/>
              <a:t>• CUIDADOS COM O IDOSO; </a:t>
            </a:r>
          </a:p>
          <a:p>
            <a:r>
              <a:rPr lang="pt-BR" b="1" dirty="0" smtClean="0"/>
              <a:t>• DISPENSAÇÃO E ARMAZENAMENTO DE MEDICAMENTOS;</a:t>
            </a:r>
          </a:p>
          <a:p>
            <a:r>
              <a:rPr lang="pt-BR" b="1" dirty="0" smtClean="0"/>
              <a:t> • SERVIÇOS GERAIS (LIMPEZA E DESINFECÇÃO DE ARTIGOS E AMBIENTES);</a:t>
            </a:r>
          </a:p>
          <a:p>
            <a:r>
              <a:rPr lang="pt-BR" b="1" dirty="0" smtClean="0"/>
              <a:t>• DESCARTE DE RESÍDUOS DE SERVIÇOS DE SAÚDE.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9181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Como devem ser a estrutura física e os equipamentos </a:t>
            </a:r>
            <a:r>
              <a:rPr lang="pt-BR" b="1" dirty="0" smtClean="0">
                <a:solidFill>
                  <a:srgbClr val="FF0000"/>
                </a:solidFill>
              </a:rPr>
              <a:t>BÁSICOS</a:t>
            </a:r>
            <a:r>
              <a:rPr lang="pt-BR" dirty="0" smtClean="0"/>
              <a:t> de </a:t>
            </a:r>
            <a:r>
              <a:rPr lang="pt-BR" dirty="0"/>
              <a:t>uma ILPI?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 </a:t>
            </a:r>
            <a:r>
              <a:rPr lang="pt-BR" b="1" dirty="0" smtClean="0"/>
              <a:t>A INSTITUIÇÃO DEVE TER IDENTIFICAÇÃO EXTERNA VISÍVEL;</a:t>
            </a:r>
          </a:p>
          <a:p>
            <a:r>
              <a:rPr lang="pt-BR" b="1" dirty="0" smtClean="0"/>
              <a:t> DEVE POSSUIR ACESSO COBERTO PARA PROTEÇÃO DO IDOSO CONTRA A CHUVA;</a:t>
            </a:r>
          </a:p>
          <a:p>
            <a:r>
              <a:rPr lang="pt-BR" b="1" dirty="0" smtClean="0"/>
              <a:t> LOCAL EM BOM ESTADO DE CONSERVAÇÃO E ADEQUADO PARA OFERECER SEGURANÇA, CONFORTO E ACESSIBILIDADE AOS IDOSOS;</a:t>
            </a:r>
          </a:p>
          <a:p>
            <a:r>
              <a:rPr lang="pt-BR" b="1" dirty="0" smtClean="0"/>
              <a:t> DEVE POSSUIR BOA ESTRUTURA FÍSICA, VENTILAÇÃO E ILUMINAÇÃO; </a:t>
            </a:r>
          </a:p>
          <a:p>
            <a:r>
              <a:rPr lang="pt-BR" b="1" dirty="0" smtClean="0"/>
              <a:t>BOAS CONDIÇÕES DE LIMPEZA E HIGIENIZAÇÃO; </a:t>
            </a:r>
          </a:p>
          <a:p>
            <a:r>
              <a:rPr lang="pt-BR" b="1" dirty="0" smtClean="0"/>
              <a:t>O LOCAL DEVE POSSUIR PÁTIO EXTERNO DOTADO DE ÁREA VERDE, ACESSÍVEL PARA “BANHO DE SOL”; </a:t>
            </a:r>
          </a:p>
          <a:p>
            <a:r>
              <a:rPr lang="pt-BR" b="1" dirty="0" smtClean="0"/>
              <a:t> AS ÁREAS DE PASSAGEM DEVEM SER ISENTAS DE OBSTÁCULOS E RISCOS, DOTADAS DE CORRIMÃOS EM AMBOS OS LADOS;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98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alendario abrigo id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5" y="625050"/>
            <a:ext cx="8021382" cy="53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6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ONDE PRECISAMOS CHEGAR...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593759"/>
            <a:ext cx="9872871" cy="4038600"/>
          </a:xfrm>
        </p:spPr>
        <p:txBody>
          <a:bodyPr>
            <a:noAutofit/>
          </a:bodyPr>
          <a:lstStyle/>
          <a:p>
            <a:r>
              <a:rPr lang="pt-BR" sz="1600" b="1" dirty="0" smtClean="0"/>
              <a:t>AS PORTAS DEVEM POSSUIR MAÇANETAS DE ALAVANCA. OS AMBIENTES DEVEM PERMITIR A PASSAGEM E CIRCULAÇÃO DE PESSOAS COM EQUIPAMENTOS DE AUTO-AJUDA (CADEIRAS DE RODA, MULETAS, ANDADORES, ETC.), GARANTINDO CONDIÇÕES DE DESLOCAMENTO E MANOBRA; </a:t>
            </a:r>
          </a:p>
          <a:p>
            <a:r>
              <a:rPr lang="pt-BR" sz="1600" b="1" dirty="0" smtClean="0"/>
              <a:t> TODOS OS INTERRUPTORES E DEMAIS COMANDOS DEVEM SER FACILMENTE ACIONADOS PELOS IDOSOS;</a:t>
            </a:r>
          </a:p>
          <a:p>
            <a:r>
              <a:rPr lang="pt-BR" sz="1600" b="1" dirty="0" smtClean="0"/>
              <a:t> OS PISOS EXTERNOS E INTERNOS DEVEM SER ANTIDERRAPANTES, UNIFORMES, DE ACABAMENTO RESISTENTE, EM COR CLARA, IMPERMEÁVEIS E FACILMENTE LAVÁVEIS; </a:t>
            </a:r>
          </a:p>
          <a:p>
            <a:r>
              <a:rPr lang="pt-BR" sz="1600" b="1" dirty="0" smtClean="0"/>
              <a:t> AS PAREDES E TETOS DEVEM SER DE MATERIAL RESISTENTE, LISO, DE COR CLARA E IMPERMEÁVEL EM BOM ESTADO DE CONSERVAÇÃO; </a:t>
            </a:r>
          </a:p>
          <a:p>
            <a:r>
              <a:rPr lang="pt-BR" sz="1600" b="1" dirty="0" smtClean="0"/>
              <a:t> NO CASO DE HAVER ESCADAS, ESTAS DEVERÃO POSSUIR LANCES RETOS, DEGRAUS NÃO VAZADOS, CORRIMÃOS CONTÍNUOS EM AMBOS OS LADOS E SINALIZAÇÃO NO PRIMEIRO E ÚLTIMO DEGRAUS. TODOS OS DEGRAUS DEVEM POSSUIR MECANISMO ANTIDERRAPANTE;</a:t>
            </a:r>
          </a:p>
          <a:p>
            <a:r>
              <a:rPr lang="pt-BR" sz="1600" b="1" dirty="0" smtClean="0"/>
              <a:t> TODOS OS LOCAIS QUE OFEREÇAM RISCO (ESCADAS, RAMPAS, JARDINS, VARANDAS, PISCINAS E ETC.) DEVEM SER PROTEGIDOS DAS ÁREAS ADJACENTES OU POSSUIR GUARDA-CORPO ASSOCIADO A CORRIMÃO;</a:t>
            </a:r>
          </a:p>
          <a:p>
            <a:r>
              <a:rPr lang="pt-BR" sz="1600" b="1" dirty="0" smtClean="0"/>
              <a:t> DEVE POSSUIR EQUIPAMENTOS DE APOIO EM QUANTIDADE SUFICIENTE PARA O PÚBLICO ATENDIDO (CAMAS HOSPITALARES, CADEIRAS DE RODA, DE BANHO E OUTROS CORRELATOS.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421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ÁREA DE CONVIVÊNCIA E SOCIALIZAÇÃO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9056" y="1645276"/>
            <a:ext cx="6777507" cy="4038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DEVE UM LOCAL DESTINADO À SOCIALIZAÇÃO DOS IDOSOS, MOBILIADO CONFORTAVELMENTE COM TV, POLTRONAS, MESAS, DECORAÇÃO E DEMAIS EQUIPAMENTOS EM BOM ESTADO DE CONSERVAÇÃO QUE FAVOREÇAM A CONVIVÊNCIA; </a:t>
            </a:r>
          </a:p>
          <a:p>
            <a:pPr algn="just"/>
            <a:r>
              <a:rPr lang="pt-BR" b="1" dirty="0" smtClean="0"/>
              <a:t> DEVE POSSUIR DISPOSITIVOS ATUALIZADOS QUE FACILITEM A ORIENTAÇÃO DO IDOSO CONTENDO:</a:t>
            </a:r>
          </a:p>
          <a:p>
            <a:pPr algn="just"/>
            <a:r>
              <a:rPr lang="pt-BR" b="1" dirty="0" smtClean="0"/>
              <a:t> CALENDÁRIO</a:t>
            </a:r>
          </a:p>
          <a:p>
            <a:pPr algn="just"/>
            <a:r>
              <a:rPr lang="pt-BR" b="1" dirty="0" smtClean="0"/>
              <a:t> RELÓGIO</a:t>
            </a:r>
          </a:p>
          <a:p>
            <a:pPr algn="just"/>
            <a:r>
              <a:rPr lang="pt-BR" b="1" dirty="0" smtClean="0"/>
              <a:t> LISTA DE ANIVERSARIANTES E OUTROS.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26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99" y="4655088"/>
            <a:ext cx="2681330" cy="17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calendario ev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1" y="369932"/>
            <a:ext cx="3640306" cy="26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92" y="369932"/>
            <a:ext cx="2686334" cy="20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77" y="2474835"/>
            <a:ext cx="2560034" cy="171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96" y="369932"/>
            <a:ext cx="2325397" cy="19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92" y="2512941"/>
            <a:ext cx="1977749" cy="18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esultado de imagem para calendario dia de nat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39" y="4352248"/>
            <a:ext cx="3052516" cy="22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8" descr="Resultado de imagem para bolo de anivers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30" descr="Resultado de imagem para bolo de aniversario"/>
          <p:cNvSpPr>
            <a:spLocks noChangeAspect="1" noChangeArrowheads="1"/>
          </p:cNvSpPr>
          <p:nvPr/>
        </p:nvSpPr>
        <p:spPr bwMode="auto">
          <a:xfrm>
            <a:off x="-2603056" y="3572593"/>
            <a:ext cx="167301" cy="1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80" name="Picture 32" descr="Resultado de imagem para cartaz de aniversario da esco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3282694"/>
            <a:ext cx="4182534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6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609600"/>
            <a:ext cx="10947400" cy="1356360"/>
          </a:xfrm>
        </p:spPr>
        <p:txBody>
          <a:bodyPr>
            <a:normAutofit/>
          </a:bodyPr>
          <a:lstStyle/>
          <a:p>
            <a:r>
              <a:rPr lang="pt-BR" dirty="0" smtClean="0"/>
              <a:t>OS QUARTOS... QUAL É A NOSSA REALIDADE E O QUE EXIGE A LEGISLAÇÃO ...!??!!!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/>
              <a:t>OS QUARTOS DEVEM ABRIGAR NO MÁXIMO QUATRO IDOSOS DO MESMO SEXO.</a:t>
            </a:r>
          </a:p>
          <a:p>
            <a:r>
              <a:rPr lang="pt-BR" b="1" dirty="0" smtClean="0"/>
              <a:t>O QUARTOS DEVEM TER VENTILAÇÃO, ILUMINAÇÃO</a:t>
            </a:r>
          </a:p>
          <a:p>
            <a:r>
              <a:rPr lang="pt-BR" b="1" dirty="0" smtClean="0"/>
              <a:t>DEVE GARANTIR A CIRCULAÇÃO DE PESSOAS COM OU SEM ACESSÓRIOS (CADEIRAS DE RODA, MULETAS, ANDADORES, ETC.);</a:t>
            </a:r>
          </a:p>
          <a:p>
            <a:r>
              <a:rPr lang="pt-BR" b="1" dirty="0" smtClean="0"/>
              <a:t>RESPEITAR A DISTÂNCIA MÍNIMA ENTRE AS CAMAS DEVERÁ SER DE 0,80 CM; </a:t>
            </a:r>
          </a:p>
          <a:p>
            <a:r>
              <a:rPr lang="pt-BR" b="1" dirty="0" smtClean="0"/>
              <a:t> DEVE POSSUIR ARMÁRIOS E OUTROS MÓVEIS INDIVIDUAIS, EM BOM ESTADO DE CONSERVAÇÃO;</a:t>
            </a:r>
          </a:p>
          <a:p>
            <a:r>
              <a:rPr lang="pt-BR" b="1" dirty="0" smtClean="0"/>
              <a:t> DEVE POSSUIR PLACAS PARA IDENTIFICAÇÃO DOS IDOSOS, PRÓXIMAS ÀS CAMAS OU NAS PORTAS...</a:t>
            </a:r>
          </a:p>
          <a:p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PARA IDOSOS DEPENDENTES DE GRAU III E ACAMADOS DEVE POSSUIR CAMAS HOSPITALARES;</a:t>
            </a:r>
          </a:p>
          <a:p>
            <a:r>
              <a:rPr lang="pt-BR" b="1" dirty="0"/>
              <a:t>TODOS OS COLCHÕES DEVEM ESTAR EM BOM ESTADO DE CONSERVAÇÃO E LIMPEZA; </a:t>
            </a:r>
          </a:p>
          <a:p>
            <a:r>
              <a:rPr lang="pt-BR" b="1" dirty="0"/>
              <a:t> OS COLCHÕES DEVERÃO ESTAR PROTEGIDOS COM MATERIAL IMPERMEABILIZANTE EM CASOS DE INCONTINÊNCIA OU EXISTÊNCIA DE SECREÇÕES;</a:t>
            </a:r>
          </a:p>
          <a:p>
            <a:r>
              <a:rPr lang="pt-BR" b="1" dirty="0"/>
              <a:t>DEVE POSSUIR COLCHÕES PIRAMIDAIS (CAIXA DE OVO), PARA O IDOSO ACAMADO;</a:t>
            </a:r>
          </a:p>
          <a:p>
            <a:r>
              <a:rPr lang="pt-BR" b="1" dirty="0"/>
              <a:t> OS TRAVESSEIROS, COBERTORES, LENÇÓIS E DEMAIS ROUPAS DE CAMA DEVERÃO ESTAR EM BOM ESTADO DE CONSERVAÇÃO E HIGIENE.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86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FIM...AINDA FALTAM MAIS ALGUMAS ORIENTAÇÕES...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 </a:t>
            </a:r>
            <a:r>
              <a:rPr lang="pt-BR" dirty="0"/>
              <a:t>Elaborar Plano de Atenção à Saúde de acordo com o perfil do grupo atendido e atualizá-lo constantemente; </a:t>
            </a:r>
            <a:endParaRPr lang="pt-BR" dirty="0" smtClean="0"/>
          </a:p>
          <a:p>
            <a:r>
              <a:rPr lang="pt-BR" dirty="0" smtClean="0"/>
              <a:t>ELABORAR O PLANO DE TRABALHO</a:t>
            </a:r>
          </a:p>
          <a:p>
            <a:r>
              <a:rPr lang="pt-BR" dirty="0" smtClean="0"/>
              <a:t>Preservar </a:t>
            </a:r>
            <a:r>
              <a:rPr lang="pt-BR" dirty="0"/>
              <a:t>a identidade e a privacidade do idoso, assegurando um ambiente de respeito e dignidade</a:t>
            </a:r>
            <a:r>
              <a:rPr lang="pt-BR" dirty="0" smtClean="0"/>
              <a:t>;</a:t>
            </a:r>
          </a:p>
          <a:p>
            <a:r>
              <a:rPr lang="pt-BR" dirty="0" smtClean="0"/>
              <a:t>Promover </a:t>
            </a:r>
            <a:r>
              <a:rPr lang="pt-BR" dirty="0"/>
              <a:t>ambiência acolhedora</a:t>
            </a:r>
            <a:r>
              <a:rPr lang="pt-BR" dirty="0" smtClean="0"/>
              <a:t>;</a:t>
            </a:r>
          </a:p>
          <a:p>
            <a:r>
              <a:rPr lang="pt-BR" dirty="0" smtClean="0"/>
              <a:t>Promover </a:t>
            </a:r>
            <a:r>
              <a:rPr lang="pt-BR" dirty="0"/>
              <a:t>a convivência mista entre os residentes de diversos graus de dependência; </a:t>
            </a:r>
            <a:endParaRPr lang="pt-BR" dirty="0" smtClean="0"/>
          </a:p>
          <a:p>
            <a:r>
              <a:rPr lang="pt-BR" dirty="0" smtClean="0"/>
              <a:t>Promover </a:t>
            </a:r>
            <a:r>
              <a:rPr lang="pt-BR" dirty="0"/>
              <a:t>integração dos idosos, nas atividades desenvolvidas pela comunidade local; </a:t>
            </a:r>
          </a:p>
        </p:txBody>
      </p:sp>
    </p:spTree>
    <p:extLst>
      <p:ext uri="{BB962C8B-B14F-4D97-AF65-F5344CB8AC3E}">
        <p14:creationId xmlns:p14="http://schemas.microsoft.com/office/powerpoint/2010/main" val="385978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965915"/>
            <a:ext cx="9872871" cy="5130085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FAVORECER O DESENVOLVIMENTO DE ATIVIDADES CONJUNTAS COM PESSOAS DE OUTRAS GERAÇÕES, A PARTICIPAÇÃO DA FAMÍLIA E DA COMUNIDADE ; </a:t>
            </a:r>
          </a:p>
          <a:p>
            <a:r>
              <a:rPr lang="pt-BR" b="1" dirty="0" smtClean="0"/>
              <a:t> DESENVOLVER ATIVIDADES QUE ESTIMULEM A AUTONOMIA DOS IDOSOS; </a:t>
            </a:r>
          </a:p>
          <a:p>
            <a:r>
              <a:rPr lang="pt-BR" b="1" dirty="0" smtClean="0"/>
              <a:t> PROMOVER CONDIÇÕES DE LAZER ,ATIVIDADES FÍSICAS, RECREATIVAS E CULTURAIS; </a:t>
            </a:r>
          </a:p>
          <a:p>
            <a:r>
              <a:rPr lang="pt-BR" b="1" dirty="0" smtClean="0"/>
              <a:t> DESENVOLVER ATIVIDADES E ROTINAS PARA PREVENIR E COIBIR QUALQUER TIPO DE VIOLÊNCIA E DISCRIMINAÇÃO CONTRA PESSOAS NELA RESIDENTES; </a:t>
            </a:r>
          </a:p>
          <a:p>
            <a:r>
              <a:rPr lang="pt-BR" b="1" dirty="0" smtClean="0"/>
              <a:t> COMPROVAR VACINAÇÃO OBRIGATÓRIA DOS IDOSOS; </a:t>
            </a:r>
          </a:p>
          <a:p>
            <a:r>
              <a:rPr lang="pt-BR" b="1" dirty="0" smtClean="0"/>
              <a:t> MANUTENÇÃO DO IDOSO NA MESMA INSTITUIÇÃO, SALVO EM CASO DE FORÇA MAIOR;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9193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ORGANIZAÇÃO DA ILPI, A FISCALIZAÇÃO  E A QUALIDADE DO ATENDIMENTO</a:t>
            </a:r>
            <a:endParaRPr lang="pt-BR" dirty="0"/>
          </a:p>
        </p:txBody>
      </p:sp>
      <p:pic>
        <p:nvPicPr>
          <p:cNvPr id="1026" name="Picture 2" descr="Resultado de imagem para DUV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7" y="2424393"/>
            <a:ext cx="5941945" cy="44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7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DIZ A LEGISLAÇÃO?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141470"/>
            <a:ext cx="9872871" cy="422749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CONSIDERANDO O ESTATUTO DO IDOSO ( LEI 10.741/2003) EM SEU ARTIGO 52, DETERMINA QUE AS ENTIDADES GOVERNAMENTAIS E NÃO- GOVERNAMENTAIS DE ATENDIMENTO AO IDOSO </a:t>
            </a:r>
            <a:r>
              <a:rPr lang="pt-BR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SERÃO FISCALIZADAS PELO CONSELHO DO IDOSO, MINISTÉRIO PÚBLICO,VIGILÂNCIA SANITÁRIA E OUTROS PREVISTOS EM LEI. </a:t>
            </a:r>
          </a:p>
          <a:p>
            <a:pPr algn="just">
              <a:lnSpc>
                <a:spcPct val="170000"/>
              </a:lnSpc>
            </a:pP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PUNIÇÃO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EM CASO DE MAU ATENDIMENTO À PESSOA IDOSA: ADVERTÊNCIA</a:t>
            </a:r>
          </a:p>
          <a:p>
            <a:pPr algn="just">
              <a:lnSpc>
                <a:spcPct val="170000"/>
              </a:lnSpc>
            </a:pPr>
            <a:r>
              <a:rPr lang="pt-BR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MULTA </a:t>
            </a:r>
          </a:p>
          <a:p>
            <a:pPr algn="just">
              <a:lnSpc>
                <a:spcPct val="170000"/>
              </a:lnSpc>
            </a:pPr>
            <a:r>
              <a:rPr lang="pt-BR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INTERDIÇÃO DA INSTITUIÇÃO</a:t>
            </a:r>
          </a:p>
          <a:p>
            <a:pPr algn="just">
              <a:lnSpc>
                <a:spcPct val="170000"/>
              </a:lnSpc>
            </a:pP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PROIBIÇÃO DO ATENDIMENTO ÀS PESSOAS IDOSAS. </a:t>
            </a:r>
          </a:p>
          <a:p>
            <a:pPr algn="just">
              <a:lnSpc>
                <a:spcPct val="170000"/>
              </a:lnSpc>
            </a:pP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AS ENTIDADES DE ATENDIMENTO QUE DESCUMPRIREM AS DETERMINAÇÕES DO ESTATUTO DO IDOSO, FICARÃO SUJEITAS SEM PREJUÍZO DA RESPONSABILIDADE CIVIL E CRIMINAL DE SEUS DIRIGENTES OU PREPOSTOS A PENALIDADES (ART. 55 DA LEI 10.741/2003).</a:t>
            </a:r>
          </a:p>
          <a:p>
            <a:pPr>
              <a:lnSpc>
                <a:spcPct val="12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2872" y="1040904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É DIFÍCIL...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MAS TEMOS QUE FAZER O POSSÍVEL PARA ADEQUAR A ILPI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3023316"/>
            <a:ext cx="9872871" cy="40386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AS INSTITUIÇÕES DE LONGA PERMANÊNCIA PARA IDOSOS- ILPIS, DEVEM POSSUIR </a:t>
            </a:r>
            <a:r>
              <a:rPr lang="pt-BR" sz="2800" b="1" dirty="0" smtClean="0">
                <a:solidFill>
                  <a:srgbClr val="FF0000"/>
                </a:solidFill>
              </a:rPr>
              <a:t>ALVARÁ ATUALIZADO  PELA VIGILÂNCIA SANITÁRIA</a:t>
            </a:r>
            <a:r>
              <a:rPr lang="pt-BR" sz="2800" dirty="0" smtClean="0"/>
              <a:t>, DE ACORDO COM O ESTABELECIDO NA  RDC 283/2005.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56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00B0F0"/>
                </a:solidFill>
              </a:rPr>
              <a:t>O que é necessário para requerer o Alvará de Autorização </a:t>
            </a:r>
            <a:r>
              <a:rPr lang="pt-BR" dirty="0" smtClean="0">
                <a:solidFill>
                  <a:srgbClr val="00B0F0"/>
                </a:solidFill>
              </a:rPr>
              <a:t>Sanitária?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2057398"/>
            <a:ext cx="4754880" cy="431764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 </a:t>
            </a:r>
            <a:r>
              <a:rPr lang="pt-BR" dirty="0"/>
              <a:t>Requerimento firmado pelo representante legal da empresa, em documento padrão da Vigilância Sanitária Municipal; </a:t>
            </a:r>
            <a:endParaRPr lang="pt-BR" dirty="0" smtClean="0"/>
          </a:p>
          <a:p>
            <a:pPr marL="4572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Cópia </a:t>
            </a:r>
            <a:r>
              <a:rPr lang="pt-BR" dirty="0"/>
              <a:t>da Carteira de Identidade Profissional do responsável técnico; </a:t>
            </a:r>
            <a:endParaRPr lang="pt-BR" dirty="0" smtClean="0"/>
          </a:p>
          <a:p>
            <a:pPr marL="4572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Cópia da prova de relação contratual entre o responsável técnico e a empresa; </a:t>
            </a: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Horário de funcionamento do estabelecimento, recursos humanos com a respectiva jornada e regime de trabalho; </a:t>
            </a:r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67612" y="2057399"/>
            <a:ext cx="4754880" cy="431764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Cópia </a:t>
            </a:r>
            <a:r>
              <a:rPr lang="pt-BR" dirty="0"/>
              <a:t>do Regimento Interno da instituição atualizado; </a:t>
            </a:r>
            <a:endParaRPr lang="pt-BR" dirty="0" smtClean="0"/>
          </a:p>
          <a:p>
            <a:pPr algn="just"/>
            <a:r>
              <a:rPr lang="pt-BR" dirty="0"/>
              <a:t>Cópia do Alvará de Localização e Funcionamento com atividade condizente; </a:t>
            </a:r>
          </a:p>
          <a:p>
            <a:pPr algn="just"/>
            <a:r>
              <a:rPr lang="pt-BR" dirty="0"/>
              <a:t>Cópia do Estatuto ou Contrato Social atualizado;</a:t>
            </a:r>
          </a:p>
          <a:p>
            <a:pPr marL="4572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Cópia </a:t>
            </a:r>
            <a:r>
              <a:rPr lang="pt-BR" dirty="0"/>
              <a:t>da Ata de eleição da atual diretoria, quando for o caso; 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Caderneta de Inspeção Sanitária autenticada; 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Cópia do CNPJ 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08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1789" y="2206581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pt-BR" dirty="0"/>
              <a:t>A Vigilância Sanitária inspeciona as </a:t>
            </a:r>
            <a:r>
              <a:rPr lang="pt-BR" dirty="0" err="1"/>
              <a:t>ILPIs</a:t>
            </a:r>
            <a:r>
              <a:rPr lang="pt-BR" dirty="0"/>
              <a:t> com o objetivo de assegurar critérios mínimos de funcionalidade, habitabilidade, acessibilidade e segurança.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 </a:t>
            </a:r>
            <a:r>
              <a:rPr lang="pt-BR" dirty="0"/>
              <a:t>Alvará de Autorização Sanitária </a:t>
            </a:r>
            <a:r>
              <a:rPr lang="pt-BR" b="1" u="sng" dirty="0">
                <a:solidFill>
                  <a:srgbClr val="FF0000"/>
                </a:solidFill>
              </a:rPr>
              <a:t>é um documento obrigatório</a:t>
            </a:r>
            <a:r>
              <a:rPr lang="pt-BR" dirty="0"/>
              <a:t>, expedido pela Vigilância Sanitária, quando a ILPI atende a estes critérios.</a:t>
            </a:r>
          </a:p>
        </p:txBody>
      </p:sp>
    </p:spTree>
    <p:extLst>
      <p:ext uri="{BB962C8B-B14F-4D97-AF65-F5344CB8AC3E}">
        <p14:creationId xmlns:p14="http://schemas.microsoft.com/office/powerpoint/2010/main" val="341974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121" y="2940676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pt-BR" dirty="0"/>
              <a:t>Visando o monitoramento e a avaliação do funcionamento das </a:t>
            </a:r>
            <a:r>
              <a:rPr lang="pt-BR" dirty="0" err="1"/>
              <a:t>ILPIs</a:t>
            </a:r>
            <a:r>
              <a:rPr lang="pt-BR" dirty="0"/>
              <a:t>, a RDC 283/05 determina a apresentação de dados que servirão de indicadores de qualidade dos serviços prestados nas instituições.</a:t>
            </a:r>
            <a:br>
              <a:rPr lang="pt-BR" dirty="0"/>
            </a:br>
            <a:r>
              <a:rPr lang="pt-BR" dirty="0"/>
              <a:t>• Óbito (mortalidade);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•  </a:t>
            </a:r>
            <a:r>
              <a:rPr lang="pt-BR" dirty="0"/>
              <a:t>Doença diarreica aguda;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•  </a:t>
            </a:r>
            <a:r>
              <a:rPr lang="pt-BR" dirty="0"/>
              <a:t>Escabiose;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•  </a:t>
            </a:r>
            <a:r>
              <a:rPr lang="pt-BR" dirty="0"/>
              <a:t>Úlcera de decúbito;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•  </a:t>
            </a:r>
            <a:r>
              <a:rPr lang="pt-BR" dirty="0"/>
              <a:t>Desnutrição.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391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QUAIS OS DOCUMENTOS ESPECÍFICOS QUE UMA ILPI DEVE APRESENTAR?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3200" b="1" dirty="0" smtClean="0">
                <a:solidFill>
                  <a:srgbClr val="FF0000"/>
                </a:solidFill>
              </a:rPr>
              <a:t>CELEBRAR CONTRATO FORMAL DE PRESTAÇÃO DE SERVIÇO </a:t>
            </a:r>
            <a:r>
              <a:rPr lang="pt-BR" b="1" dirty="0" smtClean="0"/>
              <a:t>COM O IDOSO, FAMÍLIA OU RESPONSÁVEL LEGAL, ESPECIFICANDO O TIPO DE SERVIÇO PRESTADO BEM COMO OS DIREITOS E AS OBRIGAÇÕES DA ENTIDADE E DO USUÁRIO EM CONFORMIDADE COM </a:t>
            </a:r>
            <a:r>
              <a:rPr lang="pt-BR" b="1" u="sng" dirty="0" smtClean="0">
                <a:solidFill>
                  <a:srgbClr val="FF0000"/>
                </a:solidFill>
              </a:rPr>
              <a:t>INCISO I ARTIGO 50 DA LEI Nº 10.741 DE 1º DE OUTUBRO 2003 (ESTATUTO DO IDOSO);</a:t>
            </a:r>
            <a:r>
              <a:rPr lang="pt-BR" u="sng" dirty="0" smtClean="0">
                <a:solidFill>
                  <a:srgbClr val="FF0000"/>
                </a:solidFill>
              </a:rPr>
              <a:t> </a:t>
            </a:r>
            <a:endParaRPr lang="pt-B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9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9817" y="1297546"/>
            <a:ext cx="9872871" cy="4038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AUTO DE VISTORIA DO CORPO DE BOMBEIROS – AVCB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CONFORME A LEGISLAÇÃO VIGENTE , TODA EDIFICAÇÃO DE USO COLETIVO, SEJA RESIDENCIAL, COMERCIAL, INDUSTRIAL, ETC., DEVE POSSUIR O AUTO DE VISTORIA DO CORPO DE BOMBEIROS – AVCB, DOCUMENTO QUE COMPROVA QUE O PRÉDIO POSSUI CONDIÇÕES SEGURAS PARA ABANDONO EM CASO DE PÂNICO, ACESSO FÁCIL PARA OS INTEGRANTES DO CORPO DE BOMBEIROS, ALÉM DE EQUIPAMENTOS PARA COMBATE A INCÊNDIO.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746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</TotalTime>
  <Words>1366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Aharoni</vt:lpstr>
      <vt:lpstr>AR JULIAN</vt:lpstr>
      <vt:lpstr>Arial</vt:lpstr>
      <vt:lpstr>Century Gothic</vt:lpstr>
      <vt:lpstr>Wingdings 3</vt:lpstr>
      <vt:lpstr>Íon - Sala da Diretoria</vt:lpstr>
      <vt:lpstr>ENCONTRO REGIONAL DE  INSTITUIÇÕES DE LONGA PERMANÊNCIA – MORRINHOS  ORIENTAÇÕES PARA O CUMPRIMENTO DAS NORMAS LEGAIS  DAS ILPIs  </vt:lpstr>
      <vt:lpstr>A ORGANIZAÇÃO DA ILPI, A FISCALIZAÇÃO  E A QUALIDADE DO ATENDIMENTO</vt:lpstr>
      <vt:lpstr>O QUE DIZ A LEGISLAÇÃO?</vt:lpstr>
      <vt:lpstr>É DIFÍCIL...  MAS TEMOS QUE FAZER O POSSÍVEL PARA ADEQUAR A ILPI</vt:lpstr>
      <vt:lpstr>O que é necessário para requerer o Alvará de Autorização Sanitária?</vt:lpstr>
      <vt:lpstr>A Vigilância Sanitária inspeciona as ILPIs com o objetivo de assegurar critérios mínimos de funcionalidade, habitabilidade, acessibilidade e segurança.   O Alvará de Autorização Sanitária é um documento obrigatório, expedido pela Vigilância Sanitária, quando a ILPI atende a estes critérios.</vt:lpstr>
      <vt:lpstr>Visando o monitoramento e a avaliação do funcionamento das ILPIs, a RDC 283/05 determina a apresentação de dados que servirão de indicadores de qualidade dos serviços prestados nas instituições. • Óbito (mortalidade);  •  Doença diarreica aguda;  •  Escabiose;  •  Úlcera de decúbito;  •  Desnutrição. </vt:lpstr>
      <vt:lpstr>QUAIS OS DOCUMENTOS ESPECÍFICOS QUE UMA ILPI DEVE APRESENTAR?</vt:lpstr>
      <vt:lpstr>Apresentação do PowerPoint</vt:lpstr>
      <vt:lpstr>Apresentação do PowerPoint</vt:lpstr>
      <vt:lpstr>Apresentação do PowerPoint</vt:lpstr>
      <vt:lpstr>Como devem ser a estrutura física e os equipamentos BÁSICOS de uma ILPI?  </vt:lpstr>
      <vt:lpstr>Apresentação do PowerPoint</vt:lpstr>
      <vt:lpstr>ONDE PRECISAMOS CHEGAR...</vt:lpstr>
      <vt:lpstr>ÁREA DE CONVIVÊNCIA E SOCIALIZAÇÃO </vt:lpstr>
      <vt:lpstr>Apresentação do PowerPoint</vt:lpstr>
      <vt:lpstr>OS QUARTOS... QUAL É A NOSSA REALIDADE E O QUE EXIGE A LEGISLAÇÃO ...!??!!!</vt:lpstr>
      <vt:lpstr>POR FIM...AINDA FALTAM MAIS ALGUMAS ORIENTAÇÕES...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INSTITUIÇÕES DE LONGA PERMANÊNCIA PARA IDOSOS E SUA ADEQUAÇÃO PARA O CUMPRIMENTO DAS NORMAS LEGAIS</dc:title>
  <dc:creator>carmencita marcia balestra</dc:creator>
  <cp:lastModifiedBy>carmencita marcia balestra</cp:lastModifiedBy>
  <cp:revision>18</cp:revision>
  <dcterms:created xsi:type="dcterms:W3CDTF">2017-08-21T12:57:56Z</dcterms:created>
  <dcterms:modified xsi:type="dcterms:W3CDTF">2020-03-03T13:24:33Z</dcterms:modified>
</cp:coreProperties>
</file>