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0080625" cy="7559675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630" y="-114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5454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 idx="2"/>
          </p:nvPr>
        </p:nvSpPr>
        <p:spPr>
          <a:xfrm>
            <a:off x="1312920" y="1027079"/>
            <a:ext cx="4933800" cy="370044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3"/>
          </p:nvPr>
        </p:nvSpPr>
        <p:spPr>
          <a:xfrm>
            <a:off x="1169640" y="5086800"/>
            <a:ext cx="5226120" cy="4107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/>
          <a:p>
            <a:pPr lv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3884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lvl="0" indent="0" rtl="0" hangingPunct="0">
      <a:buNone/>
      <a:tabLst/>
      <a:defRPr lang="pt-BR" sz="2000" b="0" i="0" u="none" strike="noStrike" kern="1200">
        <a:ln>
          <a:noFill/>
        </a:ln>
        <a:latin typeface="Arial" pitchFamily="18"/>
        <a:ea typeface="Lucida Sans Unicode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01724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6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6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6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6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6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6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6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6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12920" y="1027079"/>
            <a:ext cx="4933800" cy="370044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  <p:txBody>
          <a:bodyPr vert="horz" wrap="none" lIns="102600" tIns="57600" rIns="102600" bIns="576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811040"/>
          </a:xfrm>
        </p:spPr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12920" y="1027079"/>
            <a:ext cx="4933800" cy="370044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  <p:txBody>
          <a:bodyPr vert="horz" wrap="none" lIns="102600" tIns="57600" rIns="102600" bIns="576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811040"/>
          </a:xfrm>
        </p:spPr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6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12920" y="1027079"/>
            <a:ext cx="4933800" cy="370044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  <p:txBody>
          <a:bodyPr vert="horz" wrap="none" lIns="102600" tIns="57600" rIns="102600" bIns="576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811040"/>
          </a:xfrm>
        </p:spPr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12920" y="1027079"/>
            <a:ext cx="4933800" cy="370044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  <p:txBody>
          <a:bodyPr vert="horz" wrap="none" lIns="102600" tIns="57600" rIns="102600" bIns="576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811040"/>
          </a:xfrm>
        </p:spPr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6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6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6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6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6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6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6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6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6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6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6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6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6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6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6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6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6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6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6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6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6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01724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12920" y="1027079"/>
            <a:ext cx="4933800" cy="370044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  <p:txBody>
          <a:bodyPr vert="horz" wrap="none" lIns="102600" tIns="57600" rIns="102600" bIns="576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811040"/>
          </a:xfrm>
        </p:spPr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6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6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6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6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6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7"/>
          <p:cNvSpPr/>
          <p:nvPr/>
        </p:nvSpPr>
        <p:spPr>
          <a:xfrm flipH="1">
            <a:off x="2935800" y="0"/>
            <a:ext cx="7140600" cy="75596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100800" tIns="50400" rIns="100800" bIns="504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Conector reto 8"/>
          <p:cNvSpPr/>
          <p:nvPr/>
        </p:nvSpPr>
        <p:spPr>
          <a:xfrm rot="5400000">
            <a:off x="-839880" y="11339280"/>
            <a:ext cx="7559640" cy="3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val f6"/>
              <a:gd name="f12" fmla="*/ f7 f0 1"/>
              <a:gd name="f13" fmla="?: f8 f3 1"/>
              <a:gd name="f14" fmla="?: f9 f4 1"/>
              <a:gd name="f15" fmla="?: f10 f5 1"/>
              <a:gd name="f16" fmla="*/ f12 1 f2"/>
              <a:gd name="f17" fmla="*/ f13 1 21600"/>
              <a:gd name="f18" fmla="*/ f14 1 21600"/>
              <a:gd name="f19" fmla="*/ 21600 f13 1"/>
              <a:gd name="f20" fmla="*/ 21600 f14 1"/>
              <a:gd name="f21" fmla="+- f16 0 f1"/>
              <a:gd name="f22" fmla="min f18 f17"/>
              <a:gd name="f23" fmla="*/ f19 1 f15"/>
              <a:gd name="f24" fmla="*/ f20 1 f15"/>
              <a:gd name="f25" fmla="val f23"/>
              <a:gd name="f26" fmla="val f24"/>
              <a:gd name="f27" fmla="*/ f6 f22 1"/>
              <a:gd name="f28" fmla="*/ f23 f22 1"/>
              <a:gd name="f29" fmla="*/ f24 f22 1"/>
              <a:gd name="f30" fmla="*/ f11 f22 1"/>
              <a:gd name="f31" fmla="*/ f25 f22 1"/>
              <a:gd name="f32" fmla="*/ f26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">
                <a:pos x="f30" y="f30"/>
              </a:cxn>
              <a:cxn ang="f21">
                <a:pos x="f31" y="f32"/>
              </a:cxn>
            </a:cxnLst>
            <a:rect l="f27" t="f27" r="f28" b="f29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1520">
            <a:solidFill>
              <a:srgbClr val="F9F9F9"/>
            </a:solidFill>
            <a:prstDash val="solid"/>
            <a:miter/>
          </a:ln>
        </p:spPr>
        <p:txBody>
          <a:bodyPr vert="horz" wrap="square" lIns="100800" tIns="50400" rIns="100800" bIns="504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Título 11"/>
          <p:cNvSpPr txBox="1">
            <a:spLocks noGrp="1"/>
          </p:cNvSpPr>
          <p:nvPr>
            <p:ph type="ctrTitle"/>
          </p:nvPr>
        </p:nvSpPr>
        <p:spPr>
          <a:xfrm>
            <a:off x="3711600" y="587880"/>
            <a:ext cx="5628239" cy="3161520"/>
          </a:xfrm>
        </p:spPr>
        <p:txBody>
          <a:bodyPr/>
          <a:lstStyle>
            <a:lvl1pPr algn="r">
              <a:defRPr sz="4600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5" name="Subtítulo 24"/>
          <p:cNvSpPr txBox="1">
            <a:spLocks noGrp="1"/>
          </p:cNvSpPr>
          <p:nvPr>
            <p:ph type="subTitle" idx="1"/>
          </p:nvPr>
        </p:nvSpPr>
        <p:spPr>
          <a:xfrm>
            <a:off x="3697920" y="3902040"/>
            <a:ext cx="5638680" cy="1213919"/>
          </a:xfrm>
        </p:spPr>
        <p:txBody>
          <a:bodyPr lIns="50400" tIns="0" rIns="50400" bIns="0"/>
          <a:lstStyle>
            <a:lvl1pPr marL="0" indent="0" algn="r">
              <a:buNone/>
              <a:defRPr sz="2400">
                <a:ln>
                  <a:noFill/>
                </a:ln>
                <a:solidFill>
                  <a:srgbClr val="FFFFFF"/>
                </a:solidFill>
                <a:latin typeface="Trebuchet MS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r>
              <a:rPr lang="pt-BR"/>
              <a:t>Clique para editar o estilo do subtítulo mestre</a:t>
            </a:r>
          </a:p>
        </p:txBody>
      </p:sp>
      <p:sp>
        <p:nvSpPr>
          <p:cNvPr id="6" name="Espaço Reservado para Data 30"/>
          <p:cNvSpPr txBox="1">
            <a:spLocks noGrp="1"/>
          </p:cNvSpPr>
          <p:nvPr>
            <p:ph type="dt" sz="half" idx="7"/>
          </p:nvPr>
        </p:nvSpPr>
        <p:spPr>
          <a:xfrm>
            <a:off x="6472440" y="7228799"/>
            <a:ext cx="2207520" cy="250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D57A598E-A300-434A-8C08-C348813F4185}" type="datetime1">
              <a:rPr lang="en-US"/>
              <a:pPr lvl="0"/>
              <a:t>8/28/2013</a:t>
            </a:fld>
            <a:endParaRPr lang="en-US"/>
          </a:p>
        </p:txBody>
      </p:sp>
      <p:sp>
        <p:nvSpPr>
          <p:cNvPr id="7" name="Espaço Reservado para Rodapé 17"/>
          <p:cNvSpPr txBox="1">
            <a:spLocks noGrp="1"/>
          </p:cNvSpPr>
          <p:nvPr>
            <p:ph type="ftr" sz="quarter" idx="9"/>
          </p:nvPr>
        </p:nvSpPr>
        <p:spPr>
          <a:xfrm>
            <a:off x="3108239" y="7228799"/>
            <a:ext cx="3227760" cy="2520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8" name="Espaço Reservado para Número de Slide 28"/>
          <p:cNvSpPr txBox="1">
            <a:spLocks noGrp="1"/>
          </p:cNvSpPr>
          <p:nvPr>
            <p:ph type="sldNum" sz="quarter" idx="8"/>
          </p:nvPr>
        </p:nvSpPr>
        <p:spPr>
          <a:xfrm>
            <a:off x="8688240" y="7227000"/>
            <a:ext cx="648720" cy="252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FA0FAD14-7F82-4A5A-9C4A-7F3303EDDEC9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9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ACE6E4-522C-49EC-BCC8-C5C1B3B719A7}" type="datetime1">
              <a:rPr lang="en-US"/>
              <a:pPr lvl="0"/>
              <a:t>8/28/2013</a:t>
            </a:fld>
            <a:endParaRPr lang="en-US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0AF790-D997-4C36-9827-B9C9EA6B507D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5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 txBox="1">
            <a:spLocks noGrp="1"/>
          </p:cNvSpPr>
          <p:nvPr>
            <p:ph type="title" orient="vert"/>
          </p:nvPr>
        </p:nvSpPr>
        <p:spPr>
          <a:xfrm>
            <a:off x="7224479" y="303120"/>
            <a:ext cx="1680119" cy="6450120"/>
          </a:xfrm>
        </p:spPr>
        <p:txBody>
          <a:bodyPr vert="eaVert" anchor="t"/>
          <a:lstStyle>
            <a:lvl1pPr>
              <a:defRPr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 txBox="1">
            <a:spLocks noGrp="1"/>
          </p:cNvSpPr>
          <p:nvPr>
            <p:ph type="body" orient="vert" idx="1"/>
          </p:nvPr>
        </p:nvSpPr>
        <p:spPr>
          <a:xfrm>
            <a:off x="503999" y="302760"/>
            <a:ext cx="6636240" cy="645012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7"/>
          </p:nvPr>
        </p:nvSpPr>
        <p:spPr>
          <a:xfrm>
            <a:off x="4677480" y="7228799"/>
            <a:ext cx="2207520" cy="250200"/>
          </a:xfrm>
        </p:spPr>
        <p:txBody>
          <a:bodyPr/>
          <a:lstStyle>
            <a:lvl1pPr>
              <a:defRPr/>
            </a:lvl1pPr>
          </a:lstStyle>
          <a:p>
            <a:pPr lvl="0"/>
            <a:fld id="{BF67E9B4-E4B5-41A7-B694-79EC998137BB}" type="datetime1">
              <a:rPr lang="en-US"/>
              <a:pPr lvl="0"/>
              <a:t>8/28/2013</a:t>
            </a:fld>
            <a:endParaRPr lang="en-US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9"/>
          </p:nvPr>
        </p:nvSpPr>
        <p:spPr>
          <a:xfrm>
            <a:off x="503999" y="7227000"/>
            <a:ext cx="4032359" cy="2520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8"/>
          </p:nvPr>
        </p:nvSpPr>
        <p:spPr>
          <a:xfrm>
            <a:off x="6895080" y="7223760"/>
            <a:ext cx="648720" cy="252000"/>
          </a:xfrm>
        </p:spPr>
        <p:txBody>
          <a:bodyPr/>
          <a:lstStyle>
            <a:lvl1pPr>
              <a:defRPr/>
            </a:lvl1pPr>
          </a:lstStyle>
          <a:p>
            <a:pPr lvl="0"/>
            <a:fld id="{9F989062-009D-4E14-BFDD-E759E9A4F934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3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type="title" idx="4294967295"/>
          </p:nvPr>
        </p:nvSpPr>
        <p:spPr>
          <a:xfrm>
            <a:off x="503999" y="1774080"/>
            <a:ext cx="7980480" cy="5342040"/>
          </a:xfrm>
        </p:spPr>
        <p:txBody>
          <a:bodyPr lIns="100800" tIns="50400" rIns="100800" bIns="50400" anchor="t"/>
          <a:lstStyle>
            <a:lvl1pPr marL="302400" indent="-302400">
              <a:spcBef>
                <a:spcPts val="660"/>
              </a:spcBef>
              <a:buClr>
                <a:srgbClr val="B13F9A"/>
              </a:buClr>
              <a:buSzPct val="73000"/>
              <a:buFont typeface="Wingdings 2"/>
              <a:buChar char=""/>
              <a:defRPr sz="2900" b="0"/>
            </a:lvl1pPr>
          </a:lstStyle>
          <a:p>
            <a:pPr lvl="0"/>
            <a:r>
              <a:rPr lang="pt-BR"/>
              <a:t>Clique para editar os estilos do texto mestre</a:t>
            </a:r>
            <a:br>
              <a:rPr lang="pt-BR"/>
            </a:br>
            <a:r>
              <a:rPr lang="pt-BR"/>
              <a:t>Segundo nível</a:t>
            </a:r>
            <a:br>
              <a:rPr lang="pt-BR"/>
            </a:br>
            <a:r>
              <a:rPr lang="pt-BR"/>
              <a:t>Terceiro nível</a:t>
            </a:r>
            <a:br>
              <a:rPr lang="pt-BR"/>
            </a:br>
            <a:r>
              <a:rPr lang="pt-BR"/>
              <a:t>Quarto nível</a:t>
            </a:r>
            <a:br>
              <a:rPr lang="pt-BR"/>
            </a:br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1FE36E-B777-443B-8E08-66056BCA6433}" type="datetime1">
              <a:rPr lang="en-US"/>
              <a:pPr lvl="0"/>
              <a:t>8/28/2013</a:t>
            </a:fld>
            <a:endParaRPr lang="en-US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1BA89B-43FA-4C88-810A-DB67610F0E9B}" type="slidenum">
              <a:t>‹nº›</a:t>
            </a:fld>
            <a:endParaRPr lang="en-US"/>
          </a:p>
        </p:txBody>
      </p:sp>
      <p:sp>
        <p:nvSpPr>
          <p:cNvPr id="7" name="Espaço Reservado para Conteúdo 6"/>
          <p:cNvSpPr txBox="1">
            <a:spLocks noGrp="1"/>
          </p:cNvSpPr>
          <p:nvPr>
            <p:ph idx="1"/>
          </p:nvPr>
        </p:nvSpPr>
        <p:spPr>
          <a:xfrm>
            <a:off x="503999" y="1768680"/>
            <a:ext cx="9072000" cy="4384440"/>
          </a:xfrm>
        </p:spPr>
        <p:txBody>
          <a:bodyPr lIns="0" tIns="0" rIns="0" bIns="0"/>
          <a:lstStyle>
            <a:lvl1pPr hangingPunct="0">
              <a:spcBef>
                <a:spcPts val="0"/>
              </a:spcBef>
              <a:spcAft>
                <a:spcPts val="1417"/>
              </a:spcAft>
              <a:defRPr sz="3200">
                <a:ln>
                  <a:noFill/>
                </a:ln>
                <a:latin typeface="Arial" pitchFamily="18"/>
                <a:cs typeface="Tahoma" pitchFamily="2"/>
              </a:defRPr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782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1176120" y="3110399"/>
            <a:ext cx="6896160" cy="1501560"/>
          </a:xfrm>
        </p:spPr>
        <p:txBody>
          <a:bodyPr anchor="t"/>
          <a:lstStyle>
            <a:lvl1pPr algn="r">
              <a:defRPr sz="4600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1176120" y="2099880"/>
            <a:ext cx="6896160" cy="819720"/>
          </a:xfrm>
        </p:spPr>
        <p:txBody>
          <a:bodyPr anchor="b"/>
          <a:lstStyle>
            <a:lvl1pPr marL="0" indent="0" algn="r">
              <a:buNone/>
              <a:defRPr sz="2200"/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7"/>
          </p:nvPr>
        </p:nvSpPr>
        <p:spPr>
          <a:xfrm>
            <a:off x="5208120" y="7227720"/>
            <a:ext cx="2207520" cy="250200"/>
          </a:xfrm>
        </p:spPr>
        <p:txBody>
          <a:bodyPr/>
          <a:lstStyle>
            <a:lvl1pPr>
              <a:defRPr/>
            </a:lvl1pPr>
          </a:lstStyle>
          <a:p>
            <a:pPr lvl="0"/>
            <a:fld id="{738CDA85-56EB-4397-87C1-3E57B0AFCFFA}" type="datetime1">
              <a:rPr lang="en-US"/>
              <a:pPr lvl="0"/>
              <a:t>8/28/2013</a:t>
            </a:fld>
            <a:endParaRPr lang="en-US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9"/>
          </p:nvPr>
        </p:nvSpPr>
        <p:spPr>
          <a:xfrm>
            <a:off x="1913039" y="7227720"/>
            <a:ext cx="3192120" cy="2520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8"/>
          </p:nvPr>
        </p:nvSpPr>
        <p:spPr>
          <a:xfrm>
            <a:off x="7423560" y="7225920"/>
            <a:ext cx="648720" cy="252000"/>
          </a:xfrm>
        </p:spPr>
        <p:txBody>
          <a:bodyPr/>
          <a:lstStyle>
            <a:lvl1pPr>
              <a:defRPr/>
            </a:lvl1pPr>
          </a:lstStyle>
          <a:p>
            <a:pPr lvl="0"/>
            <a:fld id="{033D2D43-A06F-4780-B97C-C5FE5017C43A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503999" y="352800"/>
            <a:ext cx="7983720" cy="12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type="title" idx="4294967295"/>
          </p:nvPr>
        </p:nvSpPr>
        <p:spPr>
          <a:xfrm>
            <a:off x="503999" y="1764000"/>
            <a:ext cx="3881159" cy="4988880"/>
          </a:xfrm>
        </p:spPr>
        <p:txBody>
          <a:bodyPr lIns="100800" tIns="50400" rIns="100800" bIns="50400" anchor="t"/>
          <a:lstStyle>
            <a:lvl1pPr marL="302400" indent="-302400">
              <a:spcBef>
                <a:spcPts val="660"/>
              </a:spcBef>
              <a:buClr>
                <a:srgbClr val="B13F9A"/>
              </a:buClr>
              <a:buSzPct val="73000"/>
              <a:buFont typeface="Wingdings 2"/>
              <a:buChar char=""/>
              <a:defRPr sz="3100" b="0"/>
            </a:lvl1pPr>
          </a:lstStyle>
          <a:p>
            <a:pPr lvl="0"/>
            <a:r>
              <a:rPr lang="pt-BR"/>
              <a:t>Clique para editar os estilos do texto mestre</a:t>
            </a:r>
            <a:br>
              <a:rPr lang="pt-BR"/>
            </a:br>
            <a:r>
              <a:rPr lang="pt-BR"/>
              <a:t>Segundo nível</a:t>
            </a:r>
            <a:br>
              <a:rPr lang="pt-BR"/>
            </a:br>
            <a:r>
              <a:rPr lang="pt-BR"/>
              <a:t>Terceiro nível</a:t>
            </a:r>
            <a:br>
              <a:rPr lang="pt-BR"/>
            </a:br>
            <a:r>
              <a:rPr lang="pt-BR"/>
              <a:t>Quarto nível</a:t>
            </a:r>
            <a:br>
              <a:rPr lang="pt-BR"/>
            </a:br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 txBox="1">
            <a:spLocks noGrp="1"/>
          </p:cNvSpPr>
          <p:nvPr>
            <p:ph type="title" idx="4294967295"/>
          </p:nvPr>
        </p:nvSpPr>
        <p:spPr>
          <a:xfrm>
            <a:off x="4606920" y="1764000"/>
            <a:ext cx="3881159" cy="4988880"/>
          </a:xfrm>
        </p:spPr>
        <p:txBody>
          <a:bodyPr lIns="100800" tIns="50400" rIns="100800" bIns="50400" anchor="t"/>
          <a:lstStyle>
            <a:lvl1pPr marL="302400" indent="-302400">
              <a:spcBef>
                <a:spcPts val="660"/>
              </a:spcBef>
              <a:buClr>
                <a:srgbClr val="B13F9A"/>
              </a:buClr>
              <a:buSzPct val="73000"/>
              <a:buFont typeface="Wingdings 2"/>
              <a:buChar char=""/>
              <a:defRPr sz="3100" b="0"/>
            </a:lvl1pPr>
          </a:lstStyle>
          <a:p>
            <a:pPr lvl="0"/>
            <a:r>
              <a:rPr lang="pt-BR"/>
              <a:t>Clique para editar os estilos do texto mestre</a:t>
            </a:r>
            <a:br>
              <a:rPr lang="pt-BR"/>
            </a:br>
            <a:r>
              <a:rPr lang="pt-BR"/>
              <a:t>Segundo nível</a:t>
            </a:r>
            <a:br>
              <a:rPr lang="pt-BR"/>
            </a:br>
            <a:r>
              <a:rPr lang="pt-BR"/>
              <a:t>Terceiro nível</a:t>
            </a:r>
            <a:br>
              <a:rPr lang="pt-BR"/>
            </a:br>
            <a:r>
              <a:rPr lang="pt-BR"/>
              <a:t>Quarto nível</a:t>
            </a:r>
            <a:br>
              <a:rPr lang="pt-BR"/>
            </a:br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43A4EC-DB59-46A8-89D1-6D8653C62087}" type="datetime1">
              <a:rPr lang="en-US"/>
              <a:pPr lvl="0"/>
              <a:t>8/28/2013</a:t>
            </a:fld>
            <a:endParaRPr lang="en-US"/>
          </a:p>
        </p:txBody>
      </p:sp>
      <p:sp>
        <p:nvSpPr>
          <p:cNvPr id="6" name="Espaço Reservado para Rodapé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EE313-D226-4DD1-B244-42D5C5A1D86B}" type="slidenum">
              <a:t>‹nº›</a:t>
            </a:fld>
            <a:endParaRPr lang="en-US"/>
          </a:p>
        </p:txBody>
      </p:sp>
      <p:sp>
        <p:nvSpPr>
          <p:cNvPr id="8" name="Espaço Reservado para Conteúdo 7"/>
          <p:cNvSpPr txBox="1">
            <a:spLocks noGrp="1"/>
          </p:cNvSpPr>
          <p:nvPr>
            <p:ph idx="1"/>
          </p:nvPr>
        </p:nvSpPr>
        <p:spPr>
          <a:xfrm>
            <a:off x="503999" y="1768680"/>
            <a:ext cx="9072000" cy="4384440"/>
          </a:xfrm>
        </p:spPr>
        <p:txBody>
          <a:bodyPr lIns="0" tIns="0" rIns="0" bIns="0"/>
          <a:lstStyle>
            <a:lvl1pPr hangingPunct="0">
              <a:spcBef>
                <a:spcPts val="0"/>
              </a:spcBef>
              <a:spcAft>
                <a:spcPts val="1417"/>
              </a:spcAft>
              <a:defRPr sz="3200">
                <a:ln>
                  <a:noFill/>
                </a:ln>
                <a:latin typeface="Arial" pitchFamily="18"/>
                <a:cs typeface="Tahoma" pitchFamily="2"/>
              </a:defRPr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524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503999" y="352800"/>
            <a:ext cx="7983720" cy="12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503999" y="6467759"/>
            <a:ext cx="3881159" cy="503999"/>
          </a:xfrm>
          <a:ln w="12600">
            <a:solidFill>
              <a:srgbClr val="B13F9A"/>
            </a:solidFill>
            <a:prstDash val="solid"/>
          </a:ln>
        </p:spPr>
        <p:txBody>
          <a:bodyPr anchor="ctr" anchorCtr="1"/>
          <a:lstStyle>
            <a:lvl1pPr marL="0" indent="0" algn="ctr">
              <a:buNone/>
              <a:defRPr sz="2000" b="1">
                <a:solidFill>
                  <a:srgbClr val="B13F9A"/>
                </a:solidFill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Texto 3"/>
          <p:cNvSpPr txBox="1">
            <a:spLocks noGrp="1"/>
          </p:cNvSpPr>
          <p:nvPr>
            <p:ph type="body" idx="3"/>
          </p:nvPr>
        </p:nvSpPr>
        <p:spPr>
          <a:xfrm>
            <a:off x="4606920" y="6467759"/>
            <a:ext cx="3881159" cy="503999"/>
          </a:xfrm>
          <a:ln w="12600">
            <a:solidFill>
              <a:srgbClr val="B13F9A"/>
            </a:solidFill>
            <a:prstDash val="solid"/>
          </a:ln>
        </p:spPr>
        <p:txBody>
          <a:bodyPr anchor="ctr" anchorCtr="1"/>
          <a:lstStyle>
            <a:lvl1pPr marL="0" indent="0" algn="ctr">
              <a:buNone/>
              <a:defRPr sz="2000" b="1">
                <a:solidFill>
                  <a:srgbClr val="B13F9A"/>
                </a:solidFill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Conteúdo 4"/>
          <p:cNvSpPr txBox="1">
            <a:spLocks noGrp="1"/>
          </p:cNvSpPr>
          <p:nvPr>
            <p:ph type="title" idx="4294967295"/>
          </p:nvPr>
        </p:nvSpPr>
        <p:spPr>
          <a:xfrm>
            <a:off x="503999" y="1887120"/>
            <a:ext cx="3881159" cy="4535640"/>
          </a:xfrm>
        </p:spPr>
        <p:txBody>
          <a:bodyPr lIns="100800" tIns="50400" rIns="100800" bIns="50400" anchor="t"/>
          <a:lstStyle>
            <a:lvl1pPr marL="302400" indent="-302400">
              <a:spcBef>
                <a:spcPts val="660"/>
              </a:spcBef>
              <a:buClr>
                <a:srgbClr val="B13F9A"/>
              </a:buClr>
              <a:buSzPct val="73000"/>
              <a:buFont typeface="Wingdings 2"/>
              <a:buChar char=""/>
              <a:defRPr sz="2600" b="0"/>
            </a:lvl1pPr>
          </a:lstStyle>
          <a:p>
            <a:pPr lvl="0"/>
            <a:r>
              <a:rPr lang="pt-BR"/>
              <a:t>Clique para editar os estilos do texto mestre</a:t>
            </a:r>
            <a:br>
              <a:rPr lang="pt-BR"/>
            </a:br>
            <a:r>
              <a:rPr lang="pt-BR"/>
              <a:t>Segundo nível</a:t>
            </a:r>
            <a:br>
              <a:rPr lang="pt-BR"/>
            </a:br>
            <a:r>
              <a:rPr lang="pt-BR"/>
              <a:t>Terceiro nível</a:t>
            </a:r>
            <a:br>
              <a:rPr lang="pt-BR"/>
            </a:br>
            <a:r>
              <a:rPr lang="pt-BR"/>
              <a:t>Quarto nível</a:t>
            </a:r>
            <a:br>
              <a:rPr lang="pt-BR"/>
            </a:br>
            <a:r>
              <a:rPr lang="pt-BR"/>
              <a:t>Quinto nível</a:t>
            </a:r>
          </a:p>
        </p:txBody>
      </p:sp>
      <p:sp>
        <p:nvSpPr>
          <p:cNvPr id="6" name="Espaço Reservado para Conteúdo 5"/>
          <p:cNvSpPr txBox="1">
            <a:spLocks noGrp="1"/>
          </p:cNvSpPr>
          <p:nvPr>
            <p:ph type="title" idx="4294967295"/>
          </p:nvPr>
        </p:nvSpPr>
        <p:spPr>
          <a:xfrm>
            <a:off x="4606920" y="1887120"/>
            <a:ext cx="3881159" cy="4535640"/>
          </a:xfrm>
        </p:spPr>
        <p:txBody>
          <a:bodyPr lIns="100800" tIns="50400" rIns="100800" bIns="50400" anchor="t"/>
          <a:lstStyle>
            <a:lvl1pPr marL="302400" indent="-302400">
              <a:spcBef>
                <a:spcPts val="660"/>
              </a:spcBef>
              <a:buClr>
                <a:srgbClr val="B13F9A"/>
              </a:buClr>
              <a:buSzPct val="73000"/>
              <a:buFont typeface="Wingdings 2"/>
              <a:buChar char=""/>
              <a:defRPr sz="2600" b="0"/>
            </a:lvl1pPr>
          </a:lstStyle>
          <a:p>
            <a:pPr lvl="0"/>
            <a:r>
              <a:rPr lang="pt-BR"/>
              <a:t>Clique para editar os estilos do texto mestre</a:t>
            </a:r>
            <a:br>
              <a:rPr lang="pt-BR"/>
            </a:br>
            <a:r>
              <a:rPr lang="pt-BR"/>
              <a:t>Segundo nível</a:t>
            </a:r>
            <a:br>
              <a:rPr lang="pt-BR"/>
            </a:br>
            <a:r>
              <a:rPr lang="pt-BR"/>
              <a:t>Terceiro nível</a:t>
            </a:r>
            <a:br>
              <a:rPr lang="pt-BR"/>
            </a:br>
            <a:r>
              <a:rPr lang="pt-BR"/>
              <a:t>Quarto nível</a:t>
            </a:r>
            <a:br>
              <a:rPr lang="pt-BR"/>
            </a:br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058311-7D79-4544-B9A8-0B9621627DF9}" type="datetime1">
              <a:rPr lang="en-US"/>
              <a:pPr lvl="0"/>
              <a:t>8/28/2013</a:t>
            </a:fld>
            <a:endParaRPr lang="en-US"/>
          </a:p>
        </p:txBody>
      </p:sp>
      <p:sp>
        <p:nvSpPr>
          <p:cNvPr id="8" name="Espaço Reservado para Rodapé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9" name="Espaço Reservado para Número de Slid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10E40D-8960-47DE-9F6D-BAF2314F7B53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7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503999" y="352800"/>
            <a:ext cx="7983720" cy="12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013309-0138-4CA5-873D-9527DC92B6F2}" type="datetime1">
              <a:rPr lang="en-US"/>
              <a:pPr lvl="0"/>
              <a:t>8/28/2013</a:t>
            </a:fld>
            <a:endParaRPr lang="en-US"/>
          </a:p>
        </p:txBody>
      </p:sp>
      <p:sp>
        <p:nvSpPr>
          <p:cNvPr id="4" name="Espaço Reservado para Rodapé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B7CEDB-DD4A-4787-82F2-70743562DB5D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6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45C62C-143C-4AEC-B7AD-14861EB21A4F}" type="datetime1">
              <a:rPr lang="en-US"/>
              <a:pPr lvl="0"/>
              <a:t>8/28/2013</a:t>
            </a:fld>
            <a:endParaRPr lang="en-US"/>
          </a:p>
        </p:txBody>
      </p:sp>
      <p:sp>
        <p:nvSpPr>
          <p:cNvPr id="3" name="Espaço Reservado para Rodapé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4" name="Espaço Reservado para Número de Slid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866944-FB17-4F3B-8E30-CCF9B24430CD}" type="slidenum">
              <a:t>‹nº›</a:t>
            </a:fld>
            <a:endParaRPr lang="en-US"/>
          </a:p>
        </p:txBody>
      </p:sp>
      <p:sp>
        <p:nvSpPr>
          <p:cNvPr id="5" name="Título 4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2000" cy="1261800"/>
          </a:xfrm>
        </p:spPr>
        <p:txBody>
          <a:bodyPr lIns="0" rIns="0" anchor="ctr"/>
          <a:lstStyle>
            <a:lvl1pPr algn="ctr" hangingPunct="0">
              <a:defRPr sz="4400" b="0">
                <a:latin typeface="Arial" pitchFamily="18"/>
              </a:defRPr>
            </a:lvl1pPr>
          </a:lstStyle>
          <a:p>
            <a:endParaRPr lang="pt-BR"/>
          </a:p>
        </p:txBody>
      </p:sp>
      <p:sp>
        <p:nvSpPr>
          <p:cNvPr id="6" name="Espaço Reservado para Texto 5"/>
          <p:cNvSpPr txBox="1">
            <a:spLocks noGrp="1"/>
          </p:cNvSpPr>
          <p:nvPr>
            <p:ph type="body" idx="4294967295"/>
          </p:nvPr>
        </p:nvSpPr>
        <p:spPr>
          <a:xfrm>
            <a:off x="503999" y="1768680"/>
            <a:ext cx="9072000" cy="4384440"/>
          </a:xfrm>
        </p:spPr>
        <p:txBody>
          <a:bodyPr lIns="0" tIns="0" rIns="0" bIns="0"/>
          <a:lstStyle>
            <a:lvl1pPr hangingPunct="0">
              <a:spcBef>
                <a:spcPts val="0"/>
              </a:spcBef>
              <a:spcAft>
                <a:spcPts val="1417"/>
              </a:spcAft>
              <a:defRPr sz="3200">
                <a:ln>
                  <a:noFill/>
                </a:ln>
                <a:latin typeface="Arial" pitchFamily="18"/>
                <a:cs typeface="Tahoma" pitchFamily="2"/>
              </a:defRPr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12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503999" y="252000"/>
            <a:ext cx="6501960" cy="1293480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2"/>
          </p:nvPr>
        </p:nvSpPr>
        <p:spPr>
          <a:xfrm>
            <a:off x="503999" y="1650600"/>
            <a:ext cx="6501960" cy="664200"/>
          </a:xfrm>
        </p:spPr>
        <p:txBody>
          <a:bodyPr lIns="50400" tIns="0" rIns="0" bIns="0"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 txBox="1">
            <a:spLocks noGrp="1"/>
          </p:cNvSpPr>
          <p:nvPr>
            <p:ph type="title" idx="4294967295"/>
          </p:nvPr>
        </p:nvSpPr>
        <p:spPr>
          <a:xfrm>
            <a:off x="503999" y="2351880"/>
            <a:ext cx="7980480" cy="4818960"/>
          </a:xfrm>
        </p:spPr>
        <p:txBody>
          <a:bodyPr lIns="100800" tIns="50400" rIns="100800" bIns="50400" anchor="t"/>
          <a:lstStyle>
            <a:lvl1pPr marL="302400" indent="-302400">
              <a:spcBef>
                <a:spcPts val="660"/>
              </a:spcBef>
              <a:buClr>
                <a:srgbClr val="B13F9A"/>
              </a:buClr>
              <a:buSzPct val="73000"/>
              <a:buFont typeface="Wingdings 2"/>
              <a:buChar char=""/>
              <a:defRPr sz="3500" b="0"/>
            </a:lvl1pPr>
          </a:lstStyle>
          <a:p>
            <a:pPr lvl="0"/>
            <a:r>
              <a:rPr lang="pt-BR"/>
              <a:t>Clique para editar os estilos do texto mestre</a:t>
            </a:r>
            <a:br>
              <a:rPr lang="pt-BR"/>
            </a:br>
            <a:r>
              <a:rPr lang="pt-BR"/>
              <a:t>Segundo nível</a:t>
            </a:r>
            <a:br>
              <a:rPr lang="pt-BR"/>
            </a:br>
            <a:r>
              <a:rPr lang="pt-BR"/>
              <a:t>Terceiro nível</a:t>
            </a:r>
            <a:br>
              <a:rPr lang="pt-BR"/>
            </a:br>
            <a:r>
              <a:rPr lang="pt-BR"/>
              <a:t>Quarto nível</a:t>
            </a:r>
            <a:br>
              <a:rPr lang="pt-BR"/>
            </a:br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F08077-BBAD-43FD-B101-BCA4647C26B2}" type="datetime1">
              <a:rPr lang="en-US"/>
              <a:pPr lvl="0"/>
              <a:t>8/28/2013</a:t>
            </a:fld>
            <a:endParaRPr lang="en-US"/>
          </a:p>
        </p:txBody>
      </p:sp>
      <p:sp>
        <p:nvSpPr>
          <p:cNvPr id="6" name="Espaço Reservado para Rodapé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84DB98-64EF-487A-A367-D143DEF690FD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7"/>
          <p:cNvSpPr/>
          <p:nvPr/>
        </p:nvSpPr>
        <p:spPr>
          <a:xfrm rot="360000">
            <a:off x="162223" y="1605305"/>
            <a:ext cx="4762079" cy="4753800"/>
          </a:xfrm>
          <a:prstGeom prst="rect">
            <a:avLst/>
          </a:prstGeom>
          <a:solidFill>
            <a:srgbClr val="FAFAFA"/>
          </a:solidFill>
          <a:ln w="1440">
            <a:solidFill>
              <a:srgbClr val="EAEAEA"/>
            </a:solidFill>
            <a:prstDash val="solid"/>
          </a:ln>
          <a:effectLst>
            <a:outerShdw dist="12600" dir="5400000" algn="tl">
              <a:srgbClr val="000000">
                <a:alpha val="40000"/>
              </a:srgbClr>
            </a:outerShdw>
          </a:effectLst>
        </p:spPr>
        <p:txBody>
          <a:bodyPr vert="horz" wrap="square" lIns="100800" tIns="50400" rIns="100800" bIns="504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tângulo 8"/>
          <p:cNvSpPr/>
          <p:nvPr/>
        </p:nvSpPr>
        <p:spPr>
          <a:xfrm rot="180000">
            <a:off x="409100" y="1350397"/>
            <a:ext cx="4762079" cy="4753800"/>
          </a:xfrm>
          <a:prstGeom prst="rect">
            <a:avLst/>
          </a:prstGeom>
          <a:solidFill>
            <a:srgbClr val="FAFAFA"/>
          </a:solidFill>
          <a:ln w="1440">
            <a:solidFill>
              <a:srgbClr val="EAEAEA"/>
            </a:solidFill>
            <a:prstDash val="solid"/>
          </a:ln>
          <a:effectLst>
            <a:outerShdw dist="12600" dir="5400000" algn="tl">
              <a:srgbClr val="000000">
                <a:alpha val="40000"/>
              </a:srgbClr>
            </a:outerShdw>
          </a:effectLst>
        </p:spPr>
        <p:txBody>
          <a:bodyPr vert="horz" wrap="square" lIns="100800" tIns="50400" rIns="100800" bIns="504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5941080" y="1260000"/>
            <a:ext cx="3780360" cy="2268000"/>
          </a:xfrm>
        </p:spPr>
        <p:txBody>
          <a:bodyPr/>
          <a:lstStyle>
            <a:lvl1pPr>
              <a:defRPr sz="3300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5" name="Espaço Reservado para Texto 3"/>
          <p:cNvSpPr txBox="1">
            <a:spLocks noGrp="1"/>
          </p:cNvSpPr>
          <p:nvPr>
            <p:ph type="body" idx="2"/>
          </p:nvPr>
        </p:nvSpPr>
        <p:spPr>
          <a:xfrm>
            <a:off x="5941080" y="3619440"/>
            <a:ext cx="3780360" cy="2116800"/>
          </a:xfrm>
        </p:spPr>
        <p:txBody>
          <a:bodyPr lIns="90720" tIns="0" rIns="0" bIns="0"/>
          <a:lstStyle>
            <a:lvl1pPr marL="0" indent="0">
              <a:spcBef>
                <a:spcPts val="0"/>
              </a:spcBef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4E7ED"/>
                </a:solidFill>
              </a:defRPr>
            </a:lvl1pPr>
          </a:lstStyle>
          <a:p>
            <a:pPr lvl="0"/>
            <a:fld id="{24ED7E13-62FF-42CD-820E-2BBA09E61C20}" type="datetime1">
              <a:rPr lang="en-US"/>
              <a:pPr lvl="0"/>
              <a:t>8/28/2013</a:t>
            </a:fld>
            <a:endParaRPr lang="en-US"/>
          </a:p>
        </p:txBody>
      </p:sp>
      <p:sp>
        <p:nvSpPr>
          <p:cNvPr id="7" name="Espaço Reservado para Rodapé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8" name="Espaço Reservado para Número de Slid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4E7ED"/>
                </a:solidFill>
              </a:defRPr>
            </a:lvl1pPr>
          </a:lstStyle>
          <a:p>
            <a:pPr lvl="0"/>
            <a:fld id="{04233BA8-2513-4714-80F8-6A9B56344A6D}" type="slidenum">
              <a:t>‹nº›</a:t>
            </a:fld>
            <a:endParaRPr lang="en-US"/>
          </a:p>
        </p:txBody>
      </p:sp>
      <p:sp>
        <p:nvSpPr>
          <p:cNvPr id="9" name="Espaço Reservado para Imagem 9"/>
          <p:cNvSpPr txBox="1">
            <a:spLocks noGrp="1"/>
          </p:cNvSpPr>
          <p:nvPr>
            <p:ph type="title" idx="4294967295"/>
          </p:nvPr>
        </p:nvSpPr>
        <p:spPr>
          <a:xfrm>
            <a:off x="731519" y="1147680"/>
            <a:ext cx="4637160" cy="4636440"/>
          </a:xfrm>
          <a:solidFill>
            <a:srgbClr val="812C70"/>
          </a:solidFill>
          <a:ln w="108000">
            <a:solidFill>
              <a:srgbClr val="FFFFFF"/>
            </a:solidFill>
            <a:prstDash val="solid"/>
            <a:miter/>
          </a:ln>
          <a:effectLst>
            <a:outerShdw dist="3960" dir="5400000" algn="tl">
              <a:srgbClr val="000000">
                <a:alpha val="60000"/>
              </a:srgbClr>
            </a:outerShdw>
          </a:effectLst>
        </p:spPr>
        <p:txBody>
          <a:bodyPr lIns="100800" tIns="50400" rIns="100800" bIns="50400" anchor="t"/>
          <a:lstStyle>
            <a:lvl1pPr>
              <a:spcBef>
                <a:spcPts val="660"/>
              </a:spcBef>
              <a:defRPr sz="35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pt-BR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320461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8"/>
          <p:cNvSpPr/>
          <p:nvPr/>
        </p:nvSpPr>
        <p:spPr>
          <a:xfrm flipH="1">
            <a:off x="8988479" y="0"/>
            <a:ext cx="1092240" cy="755964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100800" tIns="50400" rIns="100800" bIns="504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ço Reservado para Título 2"/>
          <p:cNvSpPr txBox="1">
            <a:spLocks noGrp="1"/>
          </p:cNvSpPr>
          <p:nvPr>
            <p:ph type="title"/>
          </p:nvPr>
        </p:nvSpPr>
        <p:spPr>
          <a:xfrm>
            <a:off x="503999" y="352800"/>
            <a:ext cx="7980480" cy="1260000"/>
          </a:xfrm>
          <a:prstGeom prst="rect">
            <a:avLst/>
          </a:prstGeom>
          <a:noFill/>
          <a:ln>
            <a:noFill/>
          </a:ln>
        </p:spPr>
        <p:txBody>
          <a:bodyPr wrap="square" lIns="50400" tIns="0" rIns="50400" bIns="0" anchor="b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4" name="Espaço Reservado para Texto 30"/>
          <p:cNvSpPr txBox="1">
            <a:spLocks noGrp="1"/>
          </p:cNvSpPr>
          <p:nvPr>
            <p:ph type="body" idx="1"/>
          </p:nvPr>
        </p:nvSpPr>
        <p:spPr>
          <a:xfrm>
            <a:off x="503999" y="1774080"/>
            <a:ext cx="7980480" cy="5342040"/>
          </a:xfrm>
          <a:prstGeom prst="rect">
            <a:avLst/>
          </a:prstGeom>
          <a:noFill/>
          <a:ln>
            <a:noFill/>
          </a:ln>
        </p:spPr>
        <p:txBody>
          <a:bodyPr wrap="square" lIns="100800" tIns="50400" rIns="100800" bIns="50400" anchor="t" anchorCtr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pt-BR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26"/>
          <p:cNvSpPr txBox="1">
            <a:spLocks noGrp="1"/>
          </p:cNvSpPr>
          <p:nvPr>
            <p:ph type="dt" sz="half" idx="2"/>
          </p:nvPr>
        </p:nvSpPr>
        <p:spPr>
          <a:xfrm>
            <a:off x="4680720" y="7228799"/>
            <a:ext cx="2207520" cy="250200"/>
          </a:xfrm>
          <a:prstGeom prst="rect">
            <a:avLst/>
          </a:prstGeom>
          <a:noFill/>
          <a:ln>
            <a:noFill/>
          </a:ln>
        </p:spPr>
        <p:txBody>
          <a:bodyPr wrap="square" lIns="100800" tIns="0" rIns="100800" bIns="0" anchor="b" anchorCtr="0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100" b="0" i="0" u="none" strike="noStrike" kern="1200" spc="0" baseline="0">
                <a:solidFill>
                  <a:srgbClr val="B13F9A"/>
                </a:solidFill>
                <a:latin typeface="Trebuchet MS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7E64FEF-2704-4C66-9C43-0D89939CEB18}" type="datetime1">
              <a:rPr lang="en-US"/>
              <a:pPr lvl="0"/>
              <a:t>8/28/2013</a:t>
            </a:fld>
            <a:endParaRPr lang="en-US"/>
          </a:p>
        </p:txBody>
      </p:sp>
      <p:sp>
        <p:nvSpPr>
          <p:cNvPr id="6" name="Espaço Reservado para Rodapé 3"/>
          <p:cNvSpPr txBox="1">
            <a:spLocks noGrp="1"/>
          </p:cNvSpPr>
          <p:nvPr>
            <p:ph type="ftr" sz="quarter" idx="3"/>
          </p:nvPr>
        </p:nvSpPr>
        <p:spPr>
          <a:xfrm>
            <a:off x="503999" y="7228799"/>
            <a:ext cx="4032359" cy="252000"/>
          </a:xfrm>
          <a:prstGeom prst="rect">
            <a:avLst/>
          </a:prstGeom>
          <a:noFill/>
          <a:ln>
            <a:noFill/>
          </a:ln>
        </p:spPr>
        <p:txBody>
          <a:bodyPr wrap="square" lIns="100800" tIns="0" rIns="100800" bIns="0" anchor="b" anchorCtr="0"/>
          <a:lstStyle>
            <a:lvl1pPr lvl="0" rtl="0" hangingPunct="0">
              <a:buNone/>
              <a:tabLst/>
              <a:defRPr lang="pt-BR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15"/>
          <p:cNvSpPr txBox="1">
            <a:spLocks noGrp="1"/>
          </p:cNvSpPr>
          <p:nvPr>
            <p:ph type="sldNum" sz="quarter" idx="4"/>
          </p:nvPr>
        </p:nvSpPr>
        <p:spPr>
          <a:xfrm>
            <a:off x="6891840" y="7227000"/>
            <a:ext cx="648720" cy="252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spc="0" baseline="0">
                <a:solidFill>
                  <a:srgbClr val="B13F9A"/>
                </a:solidFill>
                <a:latin typeface="Trebuchet MS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755936D-0295-419A-8C45-AD3480C63F07}" type="slidenum"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rtl="0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4200" b="1" i="0" u="none" strike="noStrike" kern="1200" spc="0" baseline="0">
          <a:ln>
            <a:noFill/>
          </a:ln>
          <a:solidFill>
            <a:srgbClr val="000000"/>
          </a:solidFill>
          <a:latin typeface="Trebuchet MS" pitchFamily="18"/>
          <a:ea typeface="Lucida Sans Unicode" pitchFamily="2"/>
          <a:cs typeface="Tahoma" pitchFamily="2"/>
        </a:defRPr>
      </a:lvl1pPr>
    </p:titleStyle>
    <p:bodyStyle>
      <a:lvl1pPr marL="302400" marR="0" lvl="0" indent="-302400" algn="l" rtl="0" hangingPunct="1">
        <a:lnSpc>
          <a:spcPct val="100000"/>
        </a:lnSpc>
        <a:spcBef>
          <a:spcPts val="660"/>
        </a:spcBef>
        <a:spcAft>
          <a:spcPts val="0"/>
        </a:spcAft>
        <a:buClr>
          <a:srgbClr val="B13F9A"/>
        </a:buClr>
        <a:buSzPct val="73000"/>
        <a:buFont typeface="Wingdings 2"/>
        <a:buChar char=""/>
        <a:tabLst/>
        <a:defRPr lang="pt-BR" sz="2900" b="0" i="0" u="none" strike="noStrike" kern="1200" spc="0" baseline="0">
          <a:solidFill>
            <a:srgbClr val="000000"/>
          </a:solidFill>
          <a:latin typeface="Trebuchet MS"/>
        </a:defRPr>
      </a:lvl1pPr>
      <a:lvl2pPr marL="574560" marR="0" lvl="1" indent="-252000" algn="l" rtl="0" hangingPunct="1">
        <a:lnSpc>
          <a:spcPct val="100000"/>
        </a:lnSpc>
        <a:spcBef>
          <a:spcPts val="550"/>
        </a:spcBef>
        <a:spcAft>
          <a:spcPts val="0"/>
        </a:spcAft>
        <a:buClr>
          <a:srgbClr val="F9B639"/>
        </a:buClr>
        <a:buSzPct val="80000"/>
        <a:buFont typeface="Wingdings 2"/>
        <a:buChar char=""/>
        <a:tabLst/>
        <a:defRPr lang="pt-BR" sz="2500" b="0" i="0" u="none" strike="noStrike" kern="1200" spc="0" baseline="0">
          <a:solidFill>
            <a:srgbClr val="6C6C6C"/>
          </a:solidFill>
          <a:latin typeface="Trebuchet MS"/>
        </a:defRPr>
      </a:lvl2pPr>
      <a:lvl3pPr marL="836640" marR="0" lvl="2" indent="-252000" algn="l" rtl="0" hangingPunct="1">
        <a:lnSpc>
          <a:spcPct val="100000"/>
        </a:lnSpc>
        <a:spcBef>
          <a:spcPts val="439"/>
        </a:spcBef>
        <a:spcAft>
          <a:spcPts val="0"/>
        </a:spcAft>
        <a:buClr>
          <a:srgbClr val="F9B639"/>
        </a:buClr>
        <a:buSzPct val="60000"/>
        <a:buFont typeface="Wingdings"/>
        <a:buChar char=""/>
        <a:tabLst/>
        <a:defRPr lang="pt-BR" sz="2200" b="0" i="0" u="none" strike="noStrike" kern="1200" spc="0" baseline="0">
          <a:solidFill>
            <a:srgbClr val="000000"/>
          </a:solidFill>
          <a:latin typeface="Trebuchet MS"/>
        </a:defRPr>
      </a:lvl3pPr>
      <a:lvl4pPr marL="1108800" marR="0" lvl="3" indent="-252000" algn="l" rtl="0" hangingPunct="1">
        <a:lnSpc>
          <a:spcPct val="100000"/>
        </a:lnSpc>
        <a:spcBef>
          <a:spcPts val="499"/>
        </a:spcBef>
        <a:spcAft>
          <a:spcPts val="0"/>
        </a:spcAft>
        <a:buClr>
          <a:srgbClr val="F9B639"/>
        </a:buClr>
        <a:buSzPct val="80000"/>
        <a:buFont typeface="Wingdings 2"/>
        <a:buChar char=""/>
        <a:tabLst/>
        <a:defRPr lang="pt-BR" sz="2200" b="0" i="0" u="none" strike="noStrike" kern="1200" spc="0" baseline="0">
          <a:solidFill>
            <a:srgbClr val="6C6C6C"/>
          </a:solidFill>
          <a:latin typeface="Trebuchet MS"/>
        </a:defRPr>
      </a:lvl4pPr>
      <a:lvl5pPr marL="1411200" marR="0" lvl="4" indent="-252000" algn="l" rtl="0" hangingPunct="1">
        <a:lnSpc>
          <a:spcPct val="100000"/>
        </a:lnSpc>
        <a:spcBef>
          <a:spcPts val="439"/>
        </a:spcBef>
        <a:spcAft>
          <a:spcPts val="0"/>
        </a:spcAft>
        <a:buClr>
          <a:srgbClr val="F9B639"/>
        </a:buClr>
        <a:buSzPct val="70000"/>
        <a:buFont typeface="Wingdings"/>
        <a:buChar char=""/>
        <a:tabLst/>
        <a:defRPr lang="pt-BR" sz="2000" b="0" i="0" u="none" strike="noStrike" kern="1200" spc="0" baseline="0">
          <a:solidFill>
            <a:srgbClr val="000000"/>
          </a:solidFill>
          <a:latin typeface="Trebuchet MS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hyperlink" Target="mailto:gpe.spais@gmail.com" TargetMode="External"/><Relationship Id="rId7" Type="http://schemas.openxmlformats.org/officeDocument/2006/relationships/hyperlink" Target="mailto:fabianapaula86@gmail.com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luiza.fagundes@saude.go.gov.br" TargetMode="External"/><Relationship Id="rId5" Type="http://schemas.openxmlformats.org/officeDocument/2006/relationships/hyperlink" Target="mailto:citabalestra@hotmail.com" TargetMode="External"/><Relationship Id="rId4" Type="http://schemas.openxmlformats.org/officeDocument/2006/relationships/hyperlink" Target="mailto:carmencita.balestra@saude.go.gov.br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00000" y="121680"/>
            <a:ext cx="4680000" cy="11386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ítulo 3"/>
          <p:cNvSpPr txBox="1">
            <a:spLocks noGrp="1"/>
          </p:cNvSpPr>
          <p:nvPr>
            <p:ph type="title" idx="4294967295"/>
          </p:nvPr>
        </p:nvSpPr>
        <p:spPr>
          <a:xfrm>
            <a:off x="1223889" y="1450025"/>
            <a:ext cx="7056110" cy="8002191"/>
          </a:xfrm>
        </p:spPr>
        <p:txBody>
          <a:bodyPr wrap="square" lIns="0" rIns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indent="-216000" algn="ctr">
              <a:spcBef>
                <a:spcPts val="660"/>
              </a:spcBef>
              <a:buNone/>
            </a:pPr>
            <a:r>
              <a:rPr lang="de-DE" sz="4000" i="1" dirty="0">
                <a:solidFill>
                  <a:srgbClr val="000080"/>
                </a:solidFill>
                <a:latin typeface="Arial" pitchFamily="34"/>
                <a:cs typeface="Arial" pitchFamily="34"/>
              </a:rPr>
              <a:t>A COMUNICAÇÃO</a:t>
            </a:r>
            <a:br>
              <a:rPr lang="de-DE" sz="4000" i="1" dirty="0">
                <a:solidFill>
                  <a:srgbClr val="000080"/>
                </a:solidFill>
                <a:latin typeface="Arial" pitchFamily="34"/>
                <a:cs typeface="Arial" pitchFamily="34"/>
              </a:rPr>
            </a:br>
            <a:r>
              <a:rPr lang="de-DE" sz="4000" i="1" dirty="0">
                <a:solidFill>
                  <a:srgbClr val="000080"/>
                </a:solidFill>
                <a:latin typeface="Arial" pitchFamily="34"/>
                <a:cs typeface="Arial" pitchFamily="34"/>
              </a:rPr>
              <a:t>COM A PESSOA IDOSA VÍTIMA</a:t>
            </a:r>
            <a:br>
              <a:rPr lang="de-DE" sz="4000" i="1" dirty="0">
                <a:solidFill>
                  <a:srgbClr val="000080"/>
                </a:solidFill>
                <a:latin typeface="Arial" pitchFamily="34"/>
                <a:cs typeface="Arial" pitchFamily="34"/>
              </a:rPr>
            </a:br>
            <a:r>
              <a:rPr lang="de-DE" sz="4000" i="1" dirty="0">
                <a:solidFill>
                  <a:srgbClr val="000080"/>
                </a:solidFill>
                <a:latin typeface="Arial" pitchFamily="34"/>
                <a:cs typeface="Arial" pitchFamily="34"/>
              </a:rPr>
              <a:t> DE VIOLÊNCIA</a:t>
            </a:r>
            <a:br>
              <a:rPr lang="de-DE" sz="4000" i="1" dirty="0">
                <a:solidFill>
                  <a:srgbClr val="000080"/>
                </a:solidFill>
                <a:latin typeface="Arial" pitchFamily="34"/>
                <a:cs typeface="Arial" pitchFamily="34"/>
              </a:rPr>
            </a:br>
            <a:r>
              <a:rPr lang="de-DE" sz="4000" i="1" dirty="0">
                <a:solidFill>
                  <a:srgbClr val="000080"/>
                </a:solidFill>
                <a:latin typeface="Arial" pitchFamily="34"/>
                <a:cs typeface="Arial" pitchFamily="34"/>
              </a:rPr>
              <a:t/>
            </a:r>
            <a:br>
              <a:rPr lang="de-DE" sz="4000" i="1" dirty="0">
                <a:solidFill>
                  <a:srgbClr val="000080"/>
                </a:solidFill>
                <a:latin typeface="Arial" pitchFamily="34"/>
                <a:cs typeface="Arial" pitchFamily="34"/>
              </a:rPr>
            </a:br>
            <a:r>
              <a:rPr lang="de-DE" sz="4000" i="1" dirty="0">
                <a:solidFill>
                  <a:srgbClr val="000080"/>
                </a:solidFill>
                <a:latin typeface="Arial" pitchFamily="34"/>
                <a:cs typeface="Arial" pitchFamily="34"/>
              </a:rPr>
              <a:t/>
            </a:r>
            <a:br>
              <a:rPr lang="de-DE" sz="4000" i="1" dirty="0">
                <a:solidFill>
                  <a:srgbClr val="000080"/>
                </a:solidFill>
                <a:latin typeface="Arial" pitchFamily="34"/>
                <a:cs typeface="Arial" pitchFamily="34"/>
              </a:rPr>
            </a:br>
            <a:r>
              <a:rPr lang="de-DE" sz="4000" i="1" dirty="0">
                <a:solidFill>
                  <a:srgbClr val="000080"/>
                </a:solidFill>
                <a:latin typeface="Arial" pitchFamily="34"/>
                <a:cs typeface="Arial" pitchFamily="34"/>
              </a:rPr>
              <a:t/>
            </a:r>
            <a:br>
              <a:rPr lang="de-DE" sz="4000" i="1" dirty="0">
                <a:solidFill>
                  <a:srgbClr val="000080"/>
                </a:solidFill>
                <a:latin typeface="Arial" pitchFamily="34"/>
                <a:cs typeface="Arial" pitchFamily="34"/>
              </a:rPr>
            </a:br>
            <a:r>
              <a:rPr lang="de-DE" sz="4000" i="1" dirty="0">
                <a:solidFill>
                  <a:srgbClr val="000080"/>
                </a:solidFill>
                <a:latin typeface="Arial" pitchFamily="34"/>
                <a:cs typeface="Arial" pitchFamily="34"/>
              </a:rPr>
              <a:t/>
            </a:r>
            <a:br>
              <a:rPr lang="de-DE" sz="4000" i="1" dirty="0">
                <a:solidFill>
                  <a:srgbClr val="000080"/>
                </a:solidFill>
                <a:latin typeface="Arial" pitchFamily="34"/>
                <a:cs typeface="Arial" pitchFamily="34"/>
              </a:rPr>
            </a:br>
            <a:r>
              <a:rPr lang="de-DE" sz="4000" i="1" dirty="0">
                <a:solidFill>
                  <a:srgbClr val="000080"/>
                </a:solidFill>
                <a:latin typeface="Arial" pitchFamily="34"/>
                <a:cs typeface="Arial" pitchFamily="34"/>
              </a:rPr>
              <a:t/>
            </a:r>
            <a:br>
              <a:rPr lang="de-DE" sz="4000" i="1" dirty="0">
                <a:solidFill>
                  <a:srgbClr val="000080"/>
                </a:solidFill>
                <a:latin typeface="Arial" pitchFamily="34"/>
                <a:cs typeface="Arial" pitchFamily="34"/>
              </a:rPr>
            </a:br>
            <a:r>
              <a:rPr lang="de-DE" sz="4000" i="1" dirty="0">
                <a:solidFill>
                  <a:srgbClr val="000080"/>
                </a:solidFill>
                <a:latin typeface="Arial" pitchFamily="34"/>
                <a:cs typeface="Arial" pitchFamily="34"/>
              </a:rPr>
              <a:t/>
            </a:r>
            <a:br>
              <a:rPr lang="de-DE" sz="4000" i="1" dirty="0">
                <a:solidFill>
                  <a:srgbClr val="000080"/>
                </a:solidFill>
                <a:latin typeface="Arial" pitchFamily="34"/>
                <a:cs typeface="Arial" pitchFamily="34"/>
              </a:rPr>
            </a:br>
            <a:r>
              <a:rPr lang="de-DE" sz="4000" i="1" dirty="0">
                <a:solidFill>
                  <a:srgbClr val="000080"/>
                </a:solidFill>
                <a:latin typeface="Arial" pitchFamily="34"/>
                <a:cs typeface="Arial" pitchFamily="34"/>
              </a:rPr>
              <a:t/>
            </a:r>
            <a:br>
              <a:rPr lang="de-DE" sz="4000" i="1" dirty="0">
                <a:solidFill>
                  <a:srgbClr val="000080"/>
                </a:solidFill>
                <a:latin typeface="Arial" pitchFamily="34"/>
                <a:cs typeface="Arial" pitchFamily="34"/>
              </a:rPr>
            </a:br>
            <a:r>
              <a:rPr lang="de-DE" sz="4000" i="1" dirty="0">
                <a:solidFill>
                  <a:srgbClr val="000080"/>
                </a:solidFill>
                <a:latin typeface="Arial" pitchFamily="34"/>
                <a:cs typeface="Arial" pitchFamily="34"/>
              </a:rPr>
              <a:t/>
            </a:r>
            <a:br>
              <a:rPr lang="de-DE" sz="4000" i="1" dirty="0">
                <a:solidFill>
                  <a:srgbClr val="000080"/>
                </a:solidFill>
                <a:latin typeface="Arial" pitchFamily="34"/>
                <a:cs typeface="Arial" pitchFamily="34"/>
              </a:rPr>
            </a:br>
            <a:endParaRPr lang="de-DE" sz="4000" i="1" dirty="0">
              <a:solidFill>
                <a:srgbClr val="00008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580000" y="4833360"/>
            <a:ext cx="3119040" cy="566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 </a:t>
            </a:r>
            <a:r>
              <a:rPr lang="pt-BR" sz="150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Profª CARMENCITA BALESTRA</a:t>
            </a: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50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SES/SPAIS/GPE/ATSI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301020" y="4422960"/>
            <a:ext cx="2217960" cy="2493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2160000" y="629640"/>
            <a:ext cx="6311520" cy="4410360"/>
          </a:xfrm>
        </p:spPr>
        <p:txBody>
          <a:bodyPr lIns="100800" tIns="50400" rIns="100800" bIns="5040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pt-BR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302400" lvl="0" indent="-302400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None/>
            </a:pPr>
            <a:r>
              <a:rPr lang="pt-BR" sz="3300">
                <a:latin typeface="Tahoma" pitchFamily="34"/>
                <a:ea typeface="Tahoma" pitchFamily="34"/>
                <a:cs typeface="Tahoma" pitchFamily="34"/>
              </a:rPr>
              <a:t>Pensar, por exemplo:</a:t>
            </a:r>
          </a:p>
          <a:p>
            <a:pPr marL="302400" lvl="0" indent="-302400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3300">
                <a:latin typeface="Tahoma" pitchFamily="34"/>
                <a:ea typeface="Tahoma" pitchFamily="34"/>
                <a:cs typeface="Tahoma" pitchFamily="34"/>
              </a:rPr>
              <a:t>“Roupa suja se lava em casa";</a:t>
            </a:r>
          </a:p>
          <a:p>
            <a:pPr marL="302400" lvl="0" indent="-302400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3300">
              <a:latin typeface="Tahoma" pitchFamily="34"/>
              <a:ea typeface="Tahoma" pitchFamily="34"/>
              <a:cs typeface="Tahoma" pitchFamily="34"/>
            </a:endParaRPr>
          </a:p>
          <a:p>
            <a:pPr marL="302400" lvl="0" indent="-302400" algn="just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3300">
                <a:latin typeface="Tahoma" pitchFamily="34"/>
                <a:ea typeface="Tahoma" pitchFamily="34"/>
                <a:cs typeface="Tahoma" pitchFamily="34"/>
              </a:rPr>
              <a:t> Tendência a culpar a pessoa idosa pelo que está passando: "ela deve estar pagando o que fez na vida" ou " não é fácil cuidar de pessoa idosa";</a:t>
            </a:r>
          </a:p>
          <a:p>
            <a:pPr marL="302400" lvl="0" indent="-302400" algn="just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3300">
              <a:latin typeface="Tahoma" pitchFamily="34"/>
              <a:ea typeface="Tahoma" pitchFamily="34"/>
              <a:cs typeface="Tahoma" pitchFamily="34"/>
            </a:endParaRPr>
          </a:p>
          <a:p>
            <a:pPr marL="302400" lvl="0" indent="-302400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3300">
                <a:latin typeface="Tahoma" pitchFamily="34"/>
                <a:ea typeface="Tahoma" pitchFamily="34"/>
                <a:cs typeface="Tahoma" pitchFamily="34"/>
              </a:rPr>
              <a:t>Acreditar que se a vítima quisesse, ela poderia ter saído da situação sozinha.</a:t>
            </a:r>
          </a:p>
        </p:txBody>
      </p:sp>
      <p:sp>
        <p:nvSpPr>
          <p:cNvPr id="3" name="Retângulo 3"/>
          <p:cNvSpPr/>
          <p:nvPr/>
        </p:nvSpPr>
        <p:spPr>
          <a:xfrm>
            <a:off x="5638680" y="7190280"/>
            <a:ext cx="4780079" cy="36611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rPr>
              <a:t>Caderno de Violência Contra a Pessoa Idosa –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" y="4600079"/>
            <a:ext cx="1752119" cy="2599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pt-BR" sz="3800"/>
              <a:t>INDICADORES DE VIOLÊNCIA CONTRA A PESSOA IDOSA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720000" y="1619640"/>
            <a:ext cx="7488720" cy="4937039"/>
          </a:xfrm>
        </p:spPr>
        <p:txBody>
          <a:bodyPr lIns="100800" tIns="50400" rIns="100800" bIns="5040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pt-BR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302400" lvl="0" indent="-302400" algn="just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700">
                <a:latin typeface="Trebuchet MS"/>
              </a:rPr>
              <a:t>Há múltiplas situações, condutas, sintomas e sinais que podem levar a suspeitas da existência de violência. </a:t>
            </a:r>
            <a:r>
              <a:rPr lang="pt-BR" sz="2700" b="1" u="sng">
                <a:latin typeface="Trebuchet MS"/>
              </a:rPr>
              <a:t>A própria queixa por parte da pessoa idosa é um dos indicadores mais sensível e especifico.</a:t>
            </a:r>
          </a:p>
          <a:p>
            <a:pPr marL="302400" lvl="0" indent="-302400" algn="just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700">
              <a:latin typeface="Trebuchet MS"/>
            </a:endParaRPr>
          </a:p>
          <a:p>
            <a:pPr marL="302400" lvl="0" indent="-302400" algn="just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700">
                <a:latin typeface="Trebuchet MS"/>
              </a:rPr>
              <a:t>A suspeita não confirma por si só a existência da violência. Ela se caracteriza como um aviso e é recomendando ir em busca de mais informação para a definição do diagnóstico.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5638680" y="6660000"/>
            <a:ext cx="4780079" cy="36611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rPr>
              <a:t>Caderno de Violência Contra a Pessoa Idosa 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540000" y="-180000"/>
            <a:ext cx="7980480" cy="1260000"/>
          </a:xfrm>
        </p:spPr>
        <p:txBody>
          <a:bodyPr anchorCtr="1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pt-BR"/>
              <a:t>O QUE OBSERVAR?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540000" y="1137960"/>
            <a:ext cx="7980480" cy="5342040"/>
          </a:xfrm>
        </p:spPr>
        <p:txBody>
          <a:bodyPr lIns="100800" tIns="50400" rIns="100800" bIns="5040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pt-BR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302400" lvl="0" indent="-302400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900" b="1" u="sng">
                <a:latin typeface="Trebuchet MS"/>
              </a:rPr>
              <a:t>Na pessoa idosa</a:t>
            </a:r>
          </a:p>
          <a:p>
            <a:pPr marL="302400" lvl="0" indent="-302400" algn="just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900">
                <a:latin typeface="Trebuchet MS"/>
              </a:rPr>
              <a:t>– Parece ter medo de um familiar ou de um cuidador profissional – Não querer responder quando se pergunta, ou olha para o cuidador antes de responder.</a:t>
            </a:r>
          </a:p>
          <a:p>
            <a:pPr marL="302400" lvl="0" indent="-302400" algn="just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900">
              <a:latin typeface="Trebuchet MS"/>
            </a:endParaRPr>
          </a:p>
          <a:p>
            <a:pPr marL="302400" lvl="0" indent="-302400" algn="just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900">
                <a:latin typeface="Trebuchet MS"/>
              </a:rPr>
              <a:t>– Se comportamento muda quando o cuidador entra ou sai do espaço físico onde se encontra.</a:t>
            </a:r>
          </a:p>
          <a:p>
            <a:pPr marL="302400" lvl="0" indent="-302400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900">
              <a:latin typeface="Trebuchet M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638680" y="6588000"/>
            <a:ext cx="4780079" cy="36611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rPr>
              <a:t>Caderno de Violência Contra a Pessoa Idosa –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3840" y="5591160"/>
            <a:ext cx="2756160" cy="1968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648000" y="611640"/>
            <a:ext cx="7344719" cy="4937039"/>
          </a:xfrm>
        </p:spPr>
        <p:txBody>
          <a:bodyPr lIns="100800" tIns="50400" rIns="100800" bIns="5040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pt-BR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302400" lvl="0" indent="-302400" algn="just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700">
                <a:latin typeface="Trebuchet MS"/>
              </a:rPr>
              <a:t>Manifesta sentimento de solidão, diz que precisa de amigos, família, dinheiro,etc.</a:t>
            </a:r>
          </a:p>
          <a:p>
            <a:pPr marL="302400" lvl="0" indent="-302400" algn="just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700">
              <a:latin typeface="Trebuchet MS"/>
            </a:endParaRPr>
          </a:p>
          <a:p>
            <a:pPr marL="302400" lvl="0" indent="-302400" algn="just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700">
                <a:latin typeface="Trebuchet MS"/>
              </a:rPr>
              <a:t>Expressa frases que indicam baixo autoestima: "não sirvo pra nada", "só estou incomodando“;</a:t>
            </a:r>
          </a:p>
          <a:p>
            <a:pPr marL="302400" lvl="0" indent="-302400" algn="just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700">
              <a:latin typeface="Trebuchet MS"/>
            </a:endParaRPr>
          </a:p>
          <a:p>
            <a:pPr marL="302400" lvl="0" indent="-302400" algn="just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700">
                <a:latin typeface="Trebuchet MS"/>
              </a:rPr>
              <a:t>Se refere ao cuidador como uma pessoa com "gênio forte" ou que está frequentemente "cansada“;</a:t>
            </a:r>
          </a:p>
          <a:p>
            <a:pPr marL="302400" lvl="0" indent="-302400" algn="just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700">
              <a:latin typeface="Trebuchet MS"/>
            </a:endParaRPr>
          </a:p>
          <a:p>
            <a:pPr marL="302400" lvl="0" indent="-302400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700">
                <a:latin typeface="Trebuchet MS"/>
              </a:rPr>
              <a:t>– Mostra exagerado respeito ao cuidador</a:t>
            </a:r>
          </a:p>
        </p:txBody>
      </p:sp>
      <p:sp>
        <p:nvSpPr>
          <p:cNvPr id="3" name="Retângulo 3"/>
          <p:cNvSpPr/>
          <p:nvPr/>
        </p:nvSpPr>
        <p:spPr>
          <a:xfrm>
            <a:off x="5638680" y="6516000"/>
            <a:ext cx="4780079" cy="36611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rPr>
              <a:t>Caderno de Violência Contra a Pessoa Idosa 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720000" y="0"/>
            <a:ext cx="8607960" cy="1262160"/>
          </a:xfrm>
        </p:spPr>
        <p:txBody>
          <a:bodyPr anchorCtr="1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pt-BR" sz="3600"/>
              <a:t>NO CUIDADOR, POSSÍVEL AGRESSOR...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540000" y="1620000"/>
            <a:ext cx="7452719" cy="4864680"/>
          </a:xfrm>
        </p:spPr>
        <p:txBody>
          <a:bodyPr lIns="100800" tIns="50400" rIns="100800" bIns="5040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pt-BR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302400" lvl="0" indent="-302400" algn="just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400">
                <a:latin typeface="Trebuchet MS"/>
              </a:rPr>
              <a:t>Sofre um importante nível de estresse ou sobrecarga nos cuidados;</a:t>
            </a:r>
          </a:p>
          <a:p>
            <a:pPr marL="302400" lvl="0" indent="-302400" algn="just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400">
                <a:latin typeface="Trebuchet MS"/>
              </a:rPr>
              <a:t>Dificulta ou evita que o profissional e a pessoa idosa conversem em particular;</a:t>
            </a:r>
          </a:p>
          <a:p>
            <a:pPr marL="302400" lvl="0" indent="-302400" algn="just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400">
                <a:latin typeface="Trebuchet MS"/>
              </a:rPr>
              <a:t>Insiste em contestar as perguntas dirigidas a pessoa idosa;</a:t>
            </a:r>
          </a:p>
          <a:p>
            <a:pPr marL="302400" lvl="0" indent="-302400" algn="just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400">
                <a:latin typeface="Trebuchet MS"/>
              </a:rPr>
              <a:t>Põe obstáculos para que se proporcione no domicilio a assistência nece</a:t>
            </a:r>
            <a:r>
              <a:rPr lang="pt-BR" sz="2700">
                <a:latin typeface="Trebuchet MS"/>
              </a:rPr>
              <a:t>ssária a pessoa idosa</a:t>
            </a:r>
          </a:p>
        </p:txBody>
      </p:sp>
      <p:sp>
        <p:nvSpPr>
          <p:cNvPr id="4" name="Retângulo 3"/>
          <p:cNvSpPr/>
          <p:nvPr/>
        </p:nvSpPr>
        <p:spPr>
          <a:xfrm>
            <a:off x="5638680" y="6732000"/>
            <a:ext cx="4780079" cy="36611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rPr>
              <a:t>Caderno de Violência Contra a Pessoa Idosa –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00000" y="5272919"/>
            <a:ext cx="1487519" cy="2286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864000" y="659520"/>
            <a:ext cx="6912719" cy="6900120"/>
          </a:xfrm>
        </p:spPr>
        <p:txBody>
          <a:bodyPr lIns="100800" tIns="50400" rIns="100800" bIns="5040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pt-BR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302400" lvl="0" indent="-302400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900">
                <a:latin typeface="Tahoma" pitchFamily="34"/>
                <a:ea typeface="Tahoma" pitchFamily="34"/>
                <a:cs typeface="Tahoma" pitchFamily="34"/>
              </a:rPr>
              <a:t>Não está satisfeito com o fato de ter de cuidar da pessoa idosa;</a:t>
            </a:r>
          </a:p>
          <a:p>
            <a:pPr marL="302400" lvl="0" indent="-302400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900">
              <a:latin typeface="Tahoma" pitchFamily="34"/>
              <a:ea typeface="Tahoma" pitchFamily="34"/>
              <a:cs typeface="Tahoma" pitchFamily="34"/>
            </a:endParaRPr>
          </a:p>
          <a:p>
            <a:pPr marL="302400" lvl="0" indent="-302400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900">
                <a:latin typeface="Tahoma" pitchFamily="34"/>
                <a:ea typeface="Tahoma" pitchFamily="34"/>
                <a:cs typeface="Tahoma" pitchFamily="34"/>
              </a:rPr>
              <a:t>Fica sempre na defensiva;</a:t>
            </a:r>
          </a:p>
          <a:p>
            <a:pPr marL="302400" lvl="0" indent="-302400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900">
              <a:latin typeface="Tahoma" pitchFamily="34"/>
              <a:ea typeface="Tahoma" pitchFamily="34"/>
              <a:cs typeface="Tahoma" pitchFamily="34"/>
            </a:endParaRPr>
          </a:p>
          <a:p>
            <a:pPr marL="302400" lvl="0" indent="-302400" algn="just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900">
                <a:latin typeface="Tahoma" pitchFamily="34"/>
                <a:ea typeface="Tahoma" pitchFamily="34"/>
                <a:cs typeface="Tahoma" pitchFamily="34"/>
              </a:rPr>
              <a:t>Tenta convencer aos profissionais de que a pessoa idosa é "louca" ou "demenciada“;</a:t>
            </a:r>
          </a:p>
          <a:p>
            <a:pPr marL="302400" lvl="0" indent="-302400" algn="just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900">
              <a:latin typeface="Tahoma" pitchFamily="34"/>
              <a:ea typeface="Tahoma" pitchFamily="34"/>
              <a:cs typeface="Tahoma" pitchFamily="34"/>
            </a:endParaRPr>
          </a:p>
          <a:p>
            <a:pPr marL="302400" lvl="0" indent="-302400" algn="just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900">
                <a:latin typeface="Tahoma" pitchFamily="34"/>
                <a:ea typeface="Tahoma" pitchFamily="34"/>
                <a:cs typeface="Tahoma" pitchFamily="34"/>
              </a:rPr>
              <a:t>Culpabiliza o idoso por tudo que acontece, inclusive nas suas condições de saúde.</a:t>
            </a:r>
          </a:p>
        </p:txBody>
      </p:sp>
      <p:sp>
        <p:nvSpPr>
          <p:cNvPr id="3" name="Retângulo 3"/>
          <p:cNvSpPr/>
          <p:nvPr/>
        </p:nvSpPr>
        <p:spPr>
          <a:xfrm>
            <a:off x="5328360" y="6516000"/>
            <a:ext cx="4780079" cy="36611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rPr>
              <a:t>Caderno de Violência Contra a Pessoa Idosa 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648000" y="-629280"/>
            <a:ext cx="9072720" cy="1258920"/>
          </a:xfrm>
        </p:spPr>
        <p:txBody>
          <a:bodyPr anchorCtr="1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pt-BR" sz="3600"/>
              <a:t>INDICADORES RELATIVOS AOS IDOSOS</a:t>
            </a:r>
          </a:p>
        </p:txBody>
      </p:sp>
      <p:sp>
        <p:nvSpPr>
          <p:cNvPr id="3" name="Espaço Reservado para Texto 3"/>
          <p:cNvSpPr txBox="1">
            <a:spLocks noGrp="1"/>
          </p:cNvSpPr>
          <p:nvPr>
            <p:ph type="body" idx="1"/>
          </p:nvPr>
        </p:nvSpPr>
        <p:spPr>
          <a:xfrm>
            <a:off x="2880000" y="756000"/>
            <a:ext cx="3881159" cy="503999"/>
          </a:xfrm>
          <a:ln w="12600">
            <a:solidFill>
              <a:srgbClr val="B13F9A"/>
            </a:solidFill>
            <a:prstDash val="solid"/>
          </a:ln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pt-BR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0" lvl="0" indent="0">
              <a:spcBef>
                <a:spcPts val="660"/>
              </a:spcBef>
              <a:spcAft>
                <a:spcPts val="0"/>
              </a:spcAft>
              <a:buNone/>
            </a:pPr>
            <a:r>
              <a:rPr lang="pt-BR" sz="2800" b="1">
                <a:latin typeface="Trebuchet MS"/>
              </a:rPr>
              <a:t>FÍSICOS</a:t>
            </a:r>
          </a:p>
        </p:txBody>
      </p:sp>
      <p:sp>
        <p:nvSpPr>
          <p:cNvPr id="4" name="Espaço Reservado para Conteúdo 4"/>
          <p:cNvSpPr txBox="1">
            <a:spLocks noGrp="1"/>
          </p:cNvSpPr>
          <p:nvPr>
            <p:ph type="body" idx="3"/>
          </p:nvPr>
        </p:nvSpPr>
        <p:spPr>
          <a:xfrm>
            <a:off x="287640" y="1259639"/>
            <a:ext cx="4452840" cy="5976720"/>
          </a:xfrm>
          <a:ln>
            <a:noFill/>
          </a:ln>
        </p:spPr>
        <p:txBody>
          <a:bodyPr anchor="t" anchorCtr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pt-BR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302400" lvl="0" indent="-302400" algn="just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600">
                <a:solidFill>
                  <a:srgbClr val="000000"/>
                </a:solidFill>
                <a:latin typeface="Trebuchet MS"/>
              </a:rPr>
              <a:t>Queixas de ter sido fisicamente agredido.</a:t>
            </a:r>
          </a:p>
          <a:p>
            <a:pPr marL="302400" lvl="0" indent="-302400" algn="just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600">
              <a:solidFill>
                <a:srgbClr val="000000"/>
              </a:solidFill>
              <a:latin typeface="Trebuchet MS"/>
            </a:endParaRPr>
          </a:p>
          <a:p>
            <a:pPr marL="302400" lvl="0" indent="-302400" algn="just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600">
                <a:solidFill>
                  <a:srgbClr val="000000"/>
                </a:solidFill>
                <a:latin typeface="Trebuchet MS"/>
              </a:rPr>
              <a:t>Quedas e lesões inexplicáveis.</a:t>
            </a:r>
          </a:p>
          <a:p>
            <a:pPr marL="302400" lvl="0" indent="-302400" algn="just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600">
              <a:solidFill>
                <a:srgbClr val="000000"/>
              </a:solidFill>
              <a:latin typeface="Trebuchet MS"/>
            </a:endParaRPr>
          </a:p>
          <a:p>
            <a:pPr marL="302400" lvl="0" indent="-302400" algn="just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600">
                <a:solidFill>
                  <a:srgbClr val="000000"/>
                </a:solidFill>
                <a:latin typeface="Trebuchet MS"/>
              </a:rPr>
              <a:t>Queimaduras e hematomas.</a:t>
            </a:r>
          </a:p>
          <a:p>
            <a:pPr marL="302400" lvl="0" indent="-302400" algn="just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600">
              <a:solidFill>
                <a:srgbClr val="000000"/>
              </a:solidFill>
              <a:latin typeface="Trebuchet MS"/>
            </a:endParaRPr>
          </a:p>
          <a:p>
            <a:pPr marL="302400" lvl="0" indent="-302400" algn="just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600">
                <a:solidFill>
                  <a:srgbClr val="000000"/>
                </a:solidFill>
                <a:latin typeface="Trebuchet MS"/>
              </a:rPr>
              <a:t>Cortes, marcas de dedos</a:t>
            </a:r>
          </a:p>
          <a:p>
            <a:pPr marL="302400" lvl="0" indent="-302400" algn="just">
              <a:spcBef>
                <a:spcPts val="660"/>
              </a:spcBef>
              <a:spcAft>
                <a:spcPts val="0"/>
              </a:spcAft>
              <a:buNone/>
            </a:pPr>
            <a:r>
              <a:rPr lang="pt-BR" sz="2600">
                <a:solidFill>
                  <a:srgbClr val="000000"/>
                </a:solidFill>
                <a:latin typeface="Trebuchet MS"/>
              </a:rPr>
              <a:t>ou outras evidências de dominação física.</a:t>
            </a:r>
          </a:p>
        </p:txBody>
      </p:sp>
      <p:sp>
        <p:nvSpPr>
          <p:cNvPr id="5" name="Espaço Reservado para Conteúdo 6"/>
          <p:cNvSpPr txBox="1">
            <a:spLocks noGrp="1"/>
          </p:cNvSpPr>
          <p:nvPr>
            <p:ph sz="half" idx="2"/>
          </p:nvPr>
        </p:nvSpPr>
        <p:spPr>
          <a:xfrm>
            <a:off x="5040360" y="1547640"/>
            <a:ext cx="4248360" cy="5616720"/>
          </a:xfrm>
          <a:prstGeom prst="rect">
            <a:avLst/>
          </a:prstGeom>
          <a:noFill/>
          <a:ln>
            <a:noFill/>
          </a:ln>
        </p:spPr>
        <p:txBody>
          <a:bodyPr wrap="square" lIns="100800" tIns="50400" rIns="100800" bIns="50400" anchor="t" anchorCtr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pt-BR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302400" lvl="0" indent="-302400" algn="just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200">
                <a:latin typeface="Trebuchet MS"/>
              </a:rPr>
              <a:t>Prescrições  Excessivamente</a:t>
            </a:r>
          </a:p>
          <a:p>
            <a:pPr marL="302400" lvl="0" indent="-302400" algn="just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None/>
            </a:pPr>
            <a:r>
              <a:rPr lang="pt-BR" sz="2200">
                <a:latin typeface="Trebuchet MS"/>
              </a:rPr>
              <a:t>repetidas ou subutilização de medicação.</a:t>
            </a:r>
          </a:p>
          <a:p>
            <a:pPr marL="302400" lvl="0" indent="-302400" algn="just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None/>
            </a:pPr>
            <a:endParaRPr lang="pt-BR" sz="2200">
              <a:latin typeface="Trebuchet MS"/>
            </a:endParaRPr>
          </a:p>
          <a:p>
            <a:pPr marL="302400" lvl="0" indent="-302400" algn="just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200">
                <a:latin typeface="Trebuchet MS"/>
              </a:rPr>
              <a:t> Desnutrição ou desidratação</a:t>
            </a:r>
          </a:p>
          <a:p>
            <a:pPr marL="302400" lvl="0" indent="-302400" algn="just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None/>
            </a:pPr>
            <a:r>
              <a:rPr lang="pt-BR" sz="2200">
                <a:latin typeface="Trebuchet MS"/>
              </a:rPr>
              <a:t>  sem causa relacionada a doença.</a:t>
            </a:r>
          </a:p>
          <a:p>
            <a:pPr marL="302400" lvl="0" indent="-302400" algn="just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None/>
            </a:pPr>
            <a:endParaRPr lang="pt-BR" sz="2200">
              <a:latin typeface="Trebuchet MS"/>
            </a:endParaRPr>
          </a:p>
          <a:p>
            <a:pPr marL="302400" lvl="0" indent="-302400" algn="just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200">
                <a:latin typeface="Trebuchet MS"/>
              </a:rPr>
              <a:t> Evidência de cuidados inadequados ou padrões precários de higiene.</a:t>
            </a:r>
          </a:p>
          <a:p>
            <a:pPr marL="302400" lvl="0" indent="-302400" algn="just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200">
              <a:latin typeface="Trebuchet MS"/>
            </a:endParaRPr>
          </a:p>
          <a:p>
            <a:pPr marL="302400" lvl="0" indent="-302400" algn="just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200">
                <a:latin typeface="Trebuchet MS"/>
              </a:rPr>
              <a:t> A pessoa procura assistência</a:t>
            </a:r>
          </a:p>
          <a:p>
            <a:pPr marL="302400" lvl="0" indent="-302400" algn="just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None/>
            </a:pPr>
            <a:r>
              <a:rPr lang="pt-BR" sz="2200">
                <a:latin typeface="Trebuchet MS"/>
              </a:rPr>
              <a:t>   médica de médicos ou centros médicos variados.</a:t>
            </a:r>
          </a:p>
        </p:txBody>
      </p:sp>
      <p:sp>
        <p:nvSpPr>
          <p:cNvPr id="6" name="Retângulo 7"/>
          <p:cNvSpPr/>
          <p:nvPr/>
        </p:nvSpPr>
        <p:spPr>
          <a:xfrm>
            <a:off x="5638680" y="7190280"/>
            <a:ext cx="4780079" cy="36611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rPr>
              <a:t>Caderno de Violência Contra a Pessoa Idosa 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pt-BR" sz="3800"/>
              <a:t>COMPORTAMENTAIS</a:t>
            </a:r>
            <a:br>
              <a:rPr lang="pt-BR" sz="3800"/>
            </a:br>
            <a:r>
              <a:rPr lang="pt-BR" sz="3800"/>
              <a:t>FÍSICOS E EMOCIONAIS</a:t>
            </a:r>
          </a:p>
        </p:txBody>
      </p:sp>
      <p:sp>
        <p:nvSpPr>
          <p:cNvPr id="3" name="Espaço Reservado para Conteúdo 6"/>
          <p:cNvSpPr txBox="1">
            <a:spLocks noGrp="1"/>
          </p:cNvSpPr>
          <p:nvPr>
            <p:ph idx="1"/>
          </p:nvPr>
        </p:nvSpPr>
        <p:spPr>
          <a:xfrm>
            <a:off x="0" y="1963800"/>
            <a:ext cx="4176359" cy="4937039"/>
          </a:xfrm>
        </p:spPr>
        <p:txBody>
          <a:bodyPr lIns="100800" tIns="50400" rIns="100800" bIns="5040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pt-BR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302400" lvl="0" indent="-302400" algn="just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400">
                <a:latin typeface="Trebuchet MS"/>
              </a:rPr>
              <a:t>Mudanças no padrão da alimentação ou problemas de sono.</a:t>
            </a:r>
          </a:p>
          <a:p>
            <a:pPr marL="302400" lvl="0" indent="-302400" algn="just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400">
              <a:latin typeface="Trebuchet MS"/>
            </a:endParaRPr>
          </a:p>
          <a:p>
            <a:pPr marL="302400" lvl="0" indent="-302400" algn="just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400">
                <a:latin typeface="Trebuchet MS"/>
              </a:rPr>
              <a:t>Medo, confusão ou apatia.</a:t>
            </a:r>
          </a:p>
          <a:p>
            <a:pPr marL="302400" lvl="0" indent="-302400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400">
              <a:latin typeface="Trebuchet MS"/>
            </a:endParaRPr>
          </a:p>
          <a:p>
            <a:pPr marL="302400" lvl="0" indent="-302400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400">
                <a:latin typeface="Trebuchet MS"/>
              </a:rPr>
              <a:t>Passividade, retraimento</a:t>
            </a:r>
          </a:p>
          <a:p>
            <a:pPr marL="302400" lvl="0" indent="-302400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None/>
            </a:pPr>
            <a:r>
              <a:rPr lang="pt-BR" sz="2400">
                <a:latin typeface="Trebuchet MS"/>
              </a:rPr>
              <a:t>ou depressão crescente.</a:t>
            </a:r>
          </a:p>
          <a:p>
            <a:pPr marL="302400" lvl="0" indent="-302400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None/>
            </a:pPr>
            <a:endParaRPr lang="pt-BR" sz="2400">
              <a:latin typeface="Trebuchet MS"/>
            </a:endParaRPr>
          </a:p>
          <a:p>
            <a:pPr marL="302400" lvl="0" indent="-302400" algn="just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400">
                <a:latin typeface="Trebuchet MS"/>
              </a:rPr>
              <a:t> Desamparo, desesperança</a:t>
            </a:r>
          </a:p>
          <a:p>
            <a:pPr marL="302400" lvl="0" indent="-302400" algn="just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None/>
            </a:pPr>
            <a:r>
              <a:rPr lang="pt-BR" sz="2400">
                <a:latin typeface="Trebuchet MS"/>
              </a:rPr>
              <a:t>ou ansiedade.</a:t>
            </a:r>
          </a:p>
        </p:txBody>
      </p:sp>
      <p:sp>
        <p:nvSpPr>
          <p:cNvPr id="4" name="Espaço Reservado para Conteúdo 7"/>
          <p:cNvSpPr txBox="1">
            <a:spLocks noGrp="1"/>
          </p:cNvSpPr>
          <p:nvPr>
            <p:ph sz="half" idx="2"/>
          </p:nvPr>
        </p:nvSpPr>
        <p:spPr>
          <a:xfrm>
            <a:off x="4536360" y="1963800"/>
            <a:ext cx="3816359" cy="4937039"/>
          </a:xfrm>
          <a:prstGeom prst="rect">
            <a:avLst/>
          </a:prstGeom>
          <a:noFill/>
          <a:ln>
            <a:noFill/>
          </a:ln>
        </p:spPr>
        <p:txBody>
          <a:bodyPr wrap="square" lIns="100800" tIns="50400" rIns="100800" bIns="50400" anchor="t" anchorCtr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pt-BR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302400" lvl="0" indent="-302400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400">
                <a:latin typeface="Trebuchet MS"/>
              </a:rPr>
              <a:t>Declarações contraditórias;</a:t>
            </a:r>
          </a:p>
          <a:p>
            <a:pPr marL="302400" lvl="0" indent="-302400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400">
              <a:latin typeface="Trebuchet MS"/>
            </a:endParaRPr>
          </a:p>
          <a:p>
            <a:pPr marL="302400" lvl="0" indent="-302400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400">
                <a:latin typeface="Trebuchet MS"/>
              </a:rPr>
              <a:t> Relutância para falar</a:t>
            </a:r>
          </a:p>
          <a:p>
            <a:pPr marL="302400" lvl="0" indent="-302400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400">
                <a:latin typeface="Trebuchet MS"/>
              </a:rPr>
              <a:t>abertamente.</a:t>
            </a:r>
          </a:p>
          <a:p>
            <a:pPr marL="302400" lvl="0" indent="-302400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400">
              <a:latin typeface="Trebuchet MS"/>
            </a:endParaRPr>
          </a:p>
          <a:p>
            <a:pPr marL="302400" lvl="0" indent="-302400" algn="just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400">
                <a:latin typeface="Trebuchet MS"/>
              </a:rPr>
              <a:t>Fuga de contato físico,de olhar ou verbal com o cuidador;</a:t>
            </a:r>
          </a:p>
          <a:p>
            <a:pPr marL="302400" lvl="0" indent="-302400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400">
              <a:latin typeface="Trebuchet MS"/>
            </a:endParaRPr>
          </a:p>
          <a:p>
            <a:pPr marL="302400" lvl="0" indent="-302400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400">
                <a:latin typeface="Trebuchet MS"/>
              </a:rPr>
              <a:t>ISOLAMENTO SOCIAL</a:t>
            </a:r>
          </a:p>
        </p:txBody>
      </p:sp>
      <p:sp>
        <p:nvSpPr>
          <p:cNvPr id="5" name="Retângulo 8"/>
          <p:cNvSpPr/>
          <p:nvPr/>
        </p:nvSpPr>
        <p:spPr>
          <a:xfrm>
            <a:off x="5638680" y="6732000"/>
            <a:ext cx="4780079" cy="36611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rPr>
              <a:t>Caderno de Violência Contra a Pessoa Idosa 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 txBox="1">
            <a:spLocks noGrp="1"/>
          </p:cNvSpPr>
          <p:nvPr>
            <p:ph type="subTitle" idx="4294967295"/>
          </p:nvPr>
        </p:nvSpPr>
        <p:spPr>
          <a:xfrm>
            <a:off x="503999" y="655560"/>
            <a:ext cx="7776000" cy="4384440"/>
          </a:xfrm>
        </p:spPr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just">
              <a:spcBef>
                <a:spcPts val="660"/>
              </a:spcBef>
              <a:spcAft>
                <a:spcPts val="1414"/>
              </a:spcAft>
              <a:buNone/>
            </a:pPr>
            <a:r>
              <a:rPr lang="de-DE" sz="2600">
                <a:solidFill>
                  <a:srgbClr val="852F74"/>
                </a:solidFill>
                <a:latin typeface="Arial" pitchFamily="34"/>
                <a:cs typeface="Arial" pitchFamily="34"/>
              </a:rPr>
              <a:t>A SUSPEITA DA PRESENÇA DE INDICADORES DA EXISTÊNCIA DE VCPI DEVE LEVAR O </a:t>
            </a:r>
            <a:r>
              <a:rPr lang="de-DE" sz="2600">
                <a:solidFill>
                  <a:srgbClr val="852F74"/>
                </a:solidFill>
                <a:latin typeface="Thorndale" pitchFamily="18"/>
                <a:cs typeface="Arial Unicode MS" pitchFamily="2"/>
              </a:rPr>
              <a:t>PROFISSIONAL A ESTABELECER ESTRATÉGIAS PARA ROMPER AS BARREIRAS DE COMUNICAÇÃO.</a:t>
            </a:r>
          </a:p>
          <a:p>
            <a:pPr marL="0" lvl="0" indent="0" algn="just">
              <a:spcBef>
                <a:spcPts val="660"/>
              </a:spcBef>
              <a:spcAft>
                <a:spcPts val="1414"/>
              </a:spcAft>
              <a:buClr>
                <a:srgbClr val="E6E6E6"/>
              </a:buClr>
            </a:pPr>
            <a:r>
              <a:rPr lang="de-DE" sz="2600">
                <a:solidFill>
                  <a:srgbClr val="852F74"/>
                </a:solidFill>
                <a:latin typeface="Thorndale" pitchFamily="18"/>
                <a:cs typeface="Arial Unicode MS" pitchFamily="2"/>
              </a:rPr>
              <a:t>É IMPORTANTE LEMBRAR QUE O PROFISSIONAL DEVERÁ OFERECER UM AMBIENTE  SEGURO QUE POSSIBILITE A PESSOA IDOSA EXPRESSAR O QUE ESTÁ PASSANDO.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60000" y="4860000"/>
            <a:ext cx="3060000" cy="27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0" y="180000"/>
            <a:ext cx="8100000" cy="62892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pt-BR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 algn="just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None/>
            </a:pPr>
            <a:r>
              <a:rPr lang="de-DE" sz="1900">
                <a:solidFill>
                  <a:srgbClr val="E6E6E6"/>
                </a:solidFill>
                <a:latin typeface="Arial" pitchFamily="32"/>
                <a:cs typeface="Arial" pitchFamily="34"/>
              </a:rPr>
              <a:t>- </a:t>
            </a:r>
            <a:r>
              <a:rPr lang="de-DE" sz="2600">
                <a:solidFill>
                  <a:srgbClr val="852F74"/>
                </a:solidFill>
                <a:latin typeface="Arial" pitchFamily="32"/>
                <a:cs typeface="Arial" pitchFamily="34"/>
              </a:rPr>
              <a:t>Adaptar a linguagem ao nível cultural da pessoa idosa, de forma que seja claro e compreensível, para que ela entenda a informação relevante que se pretende transmitir e para que eficiente a forma de comunicação.</a:t>
            </a:r>
          </a:p>
          <a:p>
            <a:pPr lvl="0" algn="just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None/>
            </a:pPr>
            <a:endParaRPr lang="de-DE" sz="2600">
              <a:solidFill>
                <a:srgbClr val="852F74"/>
              </a:solidFill>
              <a:latin typeface="Arial" pitchFamily="32"/>
              <a:cs typeface="Arial" pitchFamily="34"/>
            </a:endParaRPr>
          </a:p>
          <a:p>
            <a:pPr lvl="0" algn="just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None/>
            </a:pPr>
            <a:r>
              <a:rPr lang="de-DE" sz="2600">
                <a:solidFill>
                  <a:srgbClr val="852F74"/>
                </a:solidFill>
                <a:latin typeface="Arial" pitchFamily="32"/>
                <a:cs typeface="Arial" pitchFamily="34"/>
              </a:rPr>
              <a:t>– Propiciar um ambiente relaxado. Observar para que o lugar da entrevista ofereça as condições mínimas de segurança.</a:t>
            </a:r>
          </a:p>
          <a:p>
            <a:pPr lvl="0" algn="just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None/>
            </a:pPr>
            <a:endParaRPr lang="de-DE" sz="2600">
              <a:solidFill>
                <a:srgbClr val="852F74"/>
              </a:solidFill>
              <a:latin typeface="Arial" pitchFamily="32"/>
              <a:cs typeface="Arial" pitchFamily="34"/>
            </a:endParaRPr>
          </a:p>
          <a:p>
            <a:pPr lvl="0" algn="just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None/>
            </a:pPr>
            <a:r>
              <a:rPr lang="de-DE" sz="2600">
                <a:solidFill>
                  <a:srgbClr val="852F74"/>
                </a:solidFill>
                <a:latin typeface="Arial" pitchFamily="32"/>
                <a:cs typeface="Arial" pitchFamily="34"/>
              </a:rPr>
              <a:t>– Não julgar as opiniões, crenças ou pensamentos da pessoa idosa.</a:t>
            </a:r>
          </a:p>
        </p:txBody>
      </p:sp>
      <p:sp>
        <p:nvSpPr>
          <p:cNvPr id="3" name="Retângulo 3"/>
          <p:cNvSpPr/>
          <p:nvPr/>
        </p:nvSpPr>
        <p:spPr>
          <a:xfrm>
            <a:off x="5638680" y="6588000"/>
            <a:ext cx="4780079" cy="36611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rPr>
              <a:t>Caderno de Violência Contra a Pessoa Idosa 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pt-BR"/>
              <a:t>IDENTIFICANDO SINAIS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740879" y="1691640"/>
            <a:ext cx="7179840" cy="4937039"/>
          </a:xfrm>
        </p:spPr>
        <p:txBody>
          <a:bodyPr lIns="100800" tIns="50400" rIns="100800" bIns="5040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pt-BR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302400" lvl="0" indent="-302400" algn="just" hangingPunct="1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600" b="1">
                <a:latin typeface="Trebuchet MS"/>
              </a:rPr>
              <a:t>Não é fácil detectar a VCPI e por muitas vezes, o fenômeno permanece velado e escondido pelos protagonistas.</a:t>
            </a:r>
          </a:p>
          <a:p>
            <a:pPr marL="302400" lvl="0" indent="-302400" algn="just" hangingPunct="1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600" b="1">
              <a:latin typeface="Trebuchet MS"/>
            </a:endParaRPr>
          </a:p>
          <a:p>
            <a:pPr marL="302400" lvl="0" indent="-302400" algn="just" hangingPunct="1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600" b="1">
                <a:latin typeface="Trebuchet MS"/>
              </a:rPr>
              <a:t>Entretanto, detectar a violência é uma necessidade e uma responsabilidade do profissional de saúde.</a:t>
            </a:r>
          </a:p>
        </p:txBody>
      </p:sp>
      <p:sp>
        <p:nvSpPr>
          <p:cNvPr id="4" name="Retângulo 3"/>
          <p:cNvSpPr/>
          <p:nvPr/>
        </p:nvSpPr>
        <p:spPr>
          <a:xfrm>
            <a:off x="4320000" y="7020000"/>
            <a:ext cx="6760079" cy="36611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rPr>
              <a:t>Caderno de Violência Contra a Pessoa Idosa –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4680000"/>
            <a:ext cx="2340000" cy="28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 txBox="1">
            <a:spLocks noGrp="1"/>
          </p:cNvSpPr>
          <p:nvPr>
            <p:ph type="body" idx="4294967295"/>
          </p:nvPr>
        </p:nvSpPr>
        <p:spPr>
          <a:xfrm>
            <a:off x="0" y="720719"/>
            <a:ext cx="8208720" cy="614376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pt-BR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 algn="just">
              <a:spcBef>
                <a:spcPts val="66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rgbClr val="852F74"/>
                </a:solidFill>
                <a:latin typeface="Arial" pitchFamily="32"/>
                <a:cs typeface="Arial" pitchFamily="34"/>
              </a:rPr>
              <a:t>Estabelecer uma relação empática (pôr-se o lugar do outro).</a:t>
            </a:r>
          </a:p>
          <a:p>
            <a:pPr lvl="0" algn="just">
              <a:spcBef>
                <a:spcPts val="660"/>
              </a:spcBef>
              <a:spcAft>
                <a:spcPts val="0"/>
              </a:spcAft>
              <a:buNone/>
            </a:pPr>
            <a:endParaRPr lang="de-DE" sz="2800">
              <a:solidFill>
                <a:srgbClr val="852F74"/>
              </a:solidFill>
              <a:latin typeface="Arial" pitchFamily="32"/>
              <a:cs typeface="Arial" pitchFamily="34"/>
            </a:endParaRPr>
          </a:p>
          <a:p>
            <a:pPr lvl="0" algn="just">
              <a:spcBef>
                <a:spcPts val="66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rgbClr val="852F74"/>
                </a:solidFill>
                <a:latin typeface="Arial" pitchFamily="32"/>
                <a:cs typeface="Arial" pitchFamily="34"/>
              </a:rPr>
              <a:t>A pessoa idosa se sentirá mais compreendida, no sentirá criticada e poderá expressar realmente o que a preocupa.</a:t>
            </a:r>
          </a:p>
          <a:p>
            <a:pPr lvl="0" algn="just">
              <a:spcBef>
                <a:spcPts val="660"/>
              </a:spcBef>
              <a:spcAft>
                <a:spcPts val="0"/>
              </a:spcAft>
              <a:buNone/>
            </a:pPr>
            <a:endParaRPr lang="de-DE" sz="2800">
              <a:solidFill>
                <a:srgbClr val="852F74"/>
              </a:solidFill>
              <a:latin typeface="Arial" pitchFamily="32"/>
              <a:cs typeface="Arial" pitchFamily="34"/>
            </a:endParaRPr>
          </a:p>
          <a:p>
            <a:pPr lvl="0" algn="just">
              <a:spcBef>
                <a:spcPts val="66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rgbClr val="852F74"/>
                </a:solidFill>
                <a:latin typeface="Arial" pitchFamily="32"/>
                <a:cs typeface="Arial" pitchFamily="34"/>
              </a:rPr>
              <a:t>Cabe ao profissional dar o primeiro passo nesta relação.</a:t>
            </a:r>
          </a:p>
        </p:txBody>
      </p:sp>
      <p:sp>
        <p:nvSpPr>
          <p:cNvPr id="3" name="Retângulo 2"/>
          <p:cNvSpPr/>
          <p:nvPr/>
        </p:nvSpPr>
        <p:spPr>
          <a:xfrm>
            <a:off x="5638680" y="6443999"/>
            <a:ext cx="4780079" cy="36611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rPr>
              <a:t>Caderno de Violência Contra a Pessoa Idosa 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503640"/>
            <a:ext cx="8609040" cy="396360"/>
          </a:xfrm>
        </p:spPr>
        <p:txBody>
          <a:bodyPr anchorCtr="1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de-DE" sz="2600">
                <a:latin typeface="Arial" pitchFamily="34"/>
                <a:cs typeface="Arial" pitchFamily="34"/>
              </a:rPr>
              <a:t>Estratégias na entrevista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541440" y="1260360"/>
            <a:ext cx="8098559" cy="4870440"/>
          </a:xfrm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pt-BR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>
              <a:spcBef>
                <a:spcPts val="66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rgbClr val="E6E6E6"/>
                </a:solidFill>
                <a:latin typeface="Arial" pitchFamily="32"/>
                <a:cs typeface="Arial" pitchFamily="34"/>
              </a:rPr>
              <a:t>- </a:t>
            </a:r>
            <a:r>
              <a:rPr lang="de-DE" sz="2800">
                <a:latin typeface="Arial" pitchFamily="32"/>
                <a:cs typeface="Arial" pitchFamily="34"/>
              </a:rPr>
              <a:t>Manter uma postura que aproxime o profissional da pessoa idosa.</a:t>
            </a:r>
          </a:p>
          <a:p>
            <a:pPr lvl="0">
              <a:spcBef>
                <a:spcPts val="660"/>
              </a:spcBef>
              <a:spcAft>
                <a:spcPts val="0"/>
              </a:spcAft>
              <a:buNone/>
            </a:pPr>
            <a:endParaRPr lang="de-DE" sz="2800">
              <a:latin typeface="Arial" pitchFamily="32"/>
              <a:cs typeface="Arial" pitchFamily="34"/>
            </a:endParaRPr>
          </a:p>
          <a:p>
            <a:pPr lvl="0">
              <a:spcBef>
                <a:spcPts val="660"/>
              </a:spcBef>
              <a:spcAft>
                <a:spcPts val="0"/>
              </a:spcAft>
              <a:buNone/>
            </a:pPr>
            <a:r>
              <a:rPr lang="de-DE" sz="2800">
                <a:latin typeface="Arial" pitchFamily="32"/>
                <a:cs typeface="Arial" pitchFamily="34"/>
              </a:rPr>
              <a:t>– Manter o contato visual.</a:t>
            </a:r>
          </a:p>
          <a:p>
            <a:pPr lvl="0">
              <a:spcBef>
                <a:spcPts val="660"/>
              </a:spcBef>
              <a:spcAft>
                <a:spcPts val="0"/>
              </a:spcAft>
              <a:buNone/>
            </a:pPr>
            <a:endParaRPr lang="de-DE" sz="2800">
              <a:latin typeface="Arial" pitchFamily="32"/>
              <a:cs typeface="Arial" pitchFamily="34"/>
            </a:endParaRPr>
          </a:p>
          <a:p>
            <a:pPr lvl="0">
              <a:spcBef>
                <a:spcPts val="660"/>
              </a:spcBef>
              <a:spcAft>
                <a:spcPts val="0"/>
              </a:spcAft>
              <a:buNone/>
            </a:pPr>
            <a:r>
              <a:rPr lang="de-DE" sz="2800">
                <a:latin typeface="Arial" pitchFamily="32"/>
                <a:cs typeface="Arial" pitchFamily="34"/>
              </a:rPr>
              <a:t>– Cuidar dos outros aspectos da comunicação não verbal como por exemplo a expressão facial, o tom de voz.</a:t>
            </a:r>
          </a:p>
          <a:p>
            <a:pPr lvl="0">
              <a:spcBef>
                <a:spcPts val="660"/>
              </a:spcBef>
              <a:spcAft>
                <a:spcPts val="0"/>
              </a:spcAft>
              <a:buNone/>
            </a:pPr>
            <a:endParaRPr lang="de-DE" sz="2800">
              <a:latin typeface="Arial" pitchFamily="32"/>
              <a:cs typeface="Arial" pitchFamily="34"/>
            </a:endParaRPr>
          </a:p>
          <a:p>
            <a:pPr lvl="0">
              <a:spcBef>
                <a:spcPts val="660"/>
              </a:spcBef>
              <a:spcAft>
                <a:spcPts val="0"/>
              </a:spcAft>
              <a:buNone/>
            </a:pPr>
            <a:r>
              <a:rPr lang="de-DE" sz="2800">
                <a:latin typeface="Arial" pitchFamily="32"/>
                <a:cs typeface="Arial" pitchFamily="34"/>
              </a:rPr>
              <a:t>–</a:t>
            </a:r>
          </a:p>
        </p:txBody>
      </p:sp>
      <p:sp>
        <p:nvSpPr>
          <p:cNvPr id="4" name="Retângulo 3"/>
          <p:cNvSpPr/>
          <p:nvPr/>
        </p:nvSpPr>
        <p:spPr>
          <a:xfrm>
            <a:off x="5638680" y="6516000"/>
            <a:ext cx="4780079" cy="36611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rPr>
              <a:t>Caderno de Violência Contra a Pessoa Idosa –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5040000"/>
            <a:ext cx="2160000" cy="25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740879" y="0"/>
            <a:ext cx="7395840" cy="6900120"/>
          </a:xfrm>
        </p:spPr>
        <p:txBody>
          <a:bodyPr lIns="100800" tIns="50400" rIns="100800" bIns="5040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pt-BR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302400" lvl="0" indent="-302400" algn="just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900">
                <a:latin typeface="Tahoma" pitchFamily="34"/>
                <a:ea typeface="Tahoma" pitchFamily="34"/>
                <a:cs typeface="Tahoma" pitchFamily="34"/>
              </a:rPr>
              <a:t>Repetir alguma ideia expressada pela pessoa idosa, com as mesmas palavras que ela utilizou ou com suas próprias palavras;</a:t>
            </a:r>
          </a:p>
          <a:p>
            <a:pPr marL="302400" lvl="0" indent="-302400" algn="just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900">
              <a:latin typeface="Tahoma" pitchFamily="34"/>
              <a:ea typeface="Tahoma" pitchFamily="34"/>
              <a:cs typeface="Tahoma" pitchFamily="34"/>
            </a:endParaRPr>
          </a:p>
          <a:p>
            <a:pPr marL="302400" lvl="0" indent="-302400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900">
                <a:latin typeface="Tahoma" pitchFamily="34"/>
                <a:ea typeface="Tahoma" pitchFamily="34"/>
                <a:cs typeface="Tahoma" pitchFamily="34"/>
              </a:rPr>
              <a:t>Realizar uma síntese final para confirmar se a informação está correta;</a:t>
            </a:r>
          </a:p>
          <a:p>
            <a:pPr marL="302400" lvl="0" indent="-302400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900">
              <a:latin typeface="Tahoma" pitchFamily="34"/>
              <a:ea typeface="Tahoma" pitchFamily="34"/>
              <a:cs typeface="Tahoma" pitchFamily="34"/>
            </a:endParaRPr>
          </a:p>
          <a:p>
            <a:pPr marL="302400" lvl="0" indent="-302400" algn="just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900">
                <a:latin typeface="Tahoma" pitchFamily="34"/>
                <a:ea typeface="Tahoma" pitchFamily="34"/>
                <a:cs typeface="Tahoma" pitchFamily="34"/>
              </a:rPr>
              <a:t>Formular perguntas que comecem com: "como é que..." são mais produtivas que aquelas que começam com "por que" pois podem dar um tom acusatório.</a:t>
            </a:r>
          </a:p>
        </p:txBody>
      </p:sp>
      <p:sp>
        <p:nvSpPr>
          <p:cNvPr id="3" name="Retângulo 3"/>
          <p:cNvSpPr/>
          <p:nvPr/>
        </p:nvSpPr>
        <p:spPr>
          <a:xfrm>
            <a:off x="5638680" y="6443999"/>
            <a:ext cx="4780079" cy="36611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rPr>
              <a:t>Caderno de Violência Contra a Pessoa Idosa 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a livre 2"/>
          <p:cNvSpPr/>
          <p:nvPr/>
        </p:nvSpPr>
        <p:spPr>
          <a:xfrm>
            <a:off x="0" y="3420000"/>
            <a:ext cx="8820000" cy="3060000"/>
          </a:xfrm>
          <a:custGeom>
            <a:avLst>
              <a:gd name="f0" fmla="val 2679"/>
              <a:gd name="f1" fmla="val 20377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-2147483647"/>
              <a:gd name="f11" fmla="val 2147483647"/>
              <a:gd name="f12" fmla="val 1930"/>
              <a:gd name="f13" fmla="val 7160"/>
              <a:gd name="f14" fmla="val 1530"/>
              <a:gd name="f15" fmla="val 4490"/>
              <a:gd name="f16" fmla="val 3400"/>
              <a:gd name="f17" fmla="val 1970"/>
              <a:gd name="f18" fmla="val 5270"/>
              <a:gd name="f19" fmla="val 5860"/>
              <a:gd name="f20" fmla="val 1950"/>
              <a:gd name="f21" fmla="val 6470"/>
              <a:gd name="f22" fmla="val 2210"/>
              <a:gd name="f23" fmla="val 6970"/>
              <a:gd name="f24" fmla="val 2600"/>
              <a:gd name="f25" fmla="val 7450"/>
              <a:gd name="f26" fmla="val 1390"/>
              <a:gd name="f27" fmla="val 8340"/>
              <a:gd name="f28" fmla="val 650"/>
              <a:gd name="f29" fmla="val 9340"/>
              <a:gd name="f30" fmla="val 10004"/>
              <a:gd name="f31" fmla="val 690"/>
              <a:gd name="f32" fmla="val 10710"/>
              <a:gd name="f33" fmla="val 1050"/>
              <a:gd name="f34" fmla="val 11210"/>
              <a:gd name="f35" fmla="val 1700"/>
              <a:gd name="f36" fmla="val 11570"/>
              <a:gd name="f37" fmla="val 630"/>
              <a:gd name="f38" fmla="val 12330"/>
              <a:gd name="f39" fmla="val 13150"/>
              <a:gd name="f40" fmla="val 13840"/>
              <a:gd name="f41" fmla="val 14470"/>
              <a:gd name="f42" fmla="val 460"/>
              <a:gd name="f43" fmla="val 14870"/>
              <a:gd name="f44" fmla="val 1160"/>
              <a:gd name="f45" fmla="val 15330"/>
              <a:gd name="f46" fmla="val 440"/>
              <a:gd name="f47" fmla="val 16020"/>
              <a:gd name="f48" fmla="val 16740"/>
              <a:gd name="f49" fmla="val 17910"/>
              <a:gd name="f50" fmla="val 18900"/>
              <a:gd name="f51" fmla="val 1130"/>
              <a:gd name="f52" fmla="val 19110"/>
              <a:gd name="f53" fmla="val 2710"/>
              <a:gd name="f54" fmla="val 20240"/>
              <a:gd name="f55" fmla="val 3150"/>
              <a:gd name="f56" fmla="val 21060"/>
              <a:gd name="f57" fmla="val 4580"/>
              <a:gd name="f58" fmla="val 6220"/>
              <a:gd name="f59" fmla="val 6720"/>
              <a:gd name="f60" fmla="val 21000"/>
              <a:gd name="f61" fmla="val 7200"/>
              <a:gd name="f62" fmla="val 20830"/>
              <a:gd name="f63" fmla="val 7660"/>
              <a:gd name="f64" fmla="val 21310"/>
              <a:gd name="f65" fmla="val 8460"/>
              <a:gd name="f66" fmla="val 9450"/>
              <a:gd name="f67" fmla="val 10460"/>
              <a:gd name="f68" fmla="val 12750"/>
              <a:gd name="f69" fmla="val 20310"/>
              <a:gd name="f70" fmla="val 14680"/>
              <a:gd name="f71" fmla="val 18650"/>
              <a:gd name="f72" fmla="val 15010"/>
              <a:gd name="f73" fmla="val 17200"/>
              <a:gd name="f74" fmla="val 17370"/>
              <a:gd name="f75" fmla="val 18920"/>
              <a:gd name="f76" fmla="val 15770"/>
              <a:gd name="f77" fmla="val 15220"/>
              <a:gd name="f78" fmla="val 14700"/>
              <a:gd name="f79" fmla="val 18710"/>
              <a:gd name="f80" fmla="val 14240"/>
              <a:gd name="f81" fmla="val 18310"/>
              <a:gd name="f82" fmla="val 13820"/>
              <a:gd name="f83" fmla="val 12490"/>
              <a:gd name="f84" fmla="val 11000"/>
              <a:gd name="f85" fmla="val 9890"/>
              <a:gd name="f86" fmla="val 8840"/>
              <a:gd name="f87" fmla="val 20790"/>
              <a:gd name="f88" fmla="val 8210"/>
              <a:gd name="f89" fmla="val 19510"/>
              <a:gd name="f90" fmla="val 7620"/>
              <a:gd name="f91" fmla="val 20000"/>
              <a:gd name="f92" fmla="val 7930"/>
              <a:gd name="f93" fmla="val 20290"/>
              <a:gd name="f94" fmla="val 6240"/>
              <a:gd name="f95" fmla="val 4850"/>
              <a:gd name="f96" fmla="val 3570"/>
              <a:gd name="f97" fmla="val 19280"/>
              <a:gd name="f98" fmla="val 2900"/>
              <a:gd name="f99" fmla="val 17640"/>
              <a:gd name="f100" fmla="val 1300"/>
              <a:gd name="f101" fmla="val 17600"/>
              <a:gd name="f102" fmla="val 480"/>
              <a:gd name="f103" fmla="val 16300"/>
              <a:gd name="f104" fmla="val 14660"/>
              <a:gd name="f105" fmla="val 13900"/>
              <a:gd name="f106" fmla="val 13210"/>
              <a:gd name="f107" fmla="val 1070"/>
              <a:gd name="f108" fmla="val 12640"/>
              <a:gd name="f109" fmla="val 380"/>
              <a:gd name="f110" fmla="val 12160"/>
              <a:gd name="f111" fmla="val 10120"/>
              <a:gd name="f112" fmla="val 8590"/>
              <a:gd name="f113" fmla="val 840"/>
              <a:gd name="f114" fmla="val 7330"/>
              <a:gd name="f115" fmla="val 7410"/>
              <a:gd name="f116" fmla="val 2040"/>
              <a:gd name="f117" fmla="val 7690"/>
              <a:gd name="f118" fmla="val 2090"/>
              <a:gd name="f119" fmla="val 7920"/>
              <a:gd name="f120" fmla="val 2790"/>
              <a:gd name="f121" fmla="val 7480"/>
              <a:gd name="f122" fmla="val 3050"/>
              <a:gd name="f123" fmla="val 7670"/>
              <a:gd name="f124" fmla="val 3310"/>
              <a:gd name="f125" fmla="val 11130"/>
              <a:gd name="f126" fmla="val 1910"/>
              <a:gd name="f127" fmla="val 11080"/>
              <a:gd name="f128" fmla="val 2160"/>
              <a:gd name="f129" fmla="val 11030"/>
              <a:gd name="f130" fmla="val 2400"/>
              <a:gd name="f131" fmla="val 14720"/>
              <a:gd name="f132" fmla="val 1400"/>
              <a:gd name="f133" fmla="val 14640"/>
              <a:gd name="f134" fmla="val 1720"/>
              <a:gd name="f135" fmla="val 14540"/>
              <a:gd name="f136" fmla="val 2010"/>
              <a:gd name="f137" fmla="val 19130"/>
              <a:gd name="f138" fmla="val 2890"/>
              <a:gd name="f139" fmla="val 19230"/>
              <a:gd name="f140" fmla="val 3290"/>
              <a:gd name="f141" fmla="val 19190"/>
              <a:gd name="f142" fmla="val 3380"/>
              <a:gd name="f143" fmla="val 20660"/>
              <a:gd name="f144" fmla="val 8170"/>
              <a:gd name="f145" fmla="val 20430"/>
              <a:gd name="f146" fmla="val 8620"/>
              <a:gd name="f147" fmla="val 20110"/>
              <a:gd name="f148" fmla="val 8990"/>
              <a:gd name="f149" fmla="val 18660"/>
              <a:gd name="f150" fmla="val 18740"/>
              <a:gd name="f151" fmla="val 14200"/>
              <a:gd name="f152" fmla="val 18280"/>
              <a:gd name="f153" fmla="val 12200"/>
              <a:gd name="f154" fmla="val 17000"/>
              <a:gd name="f155" fmla="val 11450"/>
              <a:gd name="f156" fmla="val 14320"/>
              <a:gd name="f157" fmla="val 17980"/>
              <a:gd name="f158" fmla="val 14350"/>
              <a:gd name="f159" fmla="val 17680"/>
              <a:gd name="f160" fmla="val 14370"/>
              <a:gd name="f161" fmla="val 17360"/>
              <a:gd name="f162" fmla="val 8220"/>
              <a:gd name="f163" fmla="val 8060"/>
              <a:gd name="f164" fmla="val 19250"/>
              <a:gd name="f165" fmla="val 7960"/>
              <a:gd name="f166" fmla="val 18950"/>
              <a:gd name="f167" fmla="val 7860"/>
              <a:gd name="f168" fmla="val 18640"/>
              <a:gd name="f169" fmla="val 3090"/>
              <a:gd name="f170" fmla="val 3280"/>
              <a:gd name="f171" fmla="val 17540"/>
              <a:gd name="f172" fmla="val 3460"/>
              <a:gd name="f173" fmla="val 17450"/>
              <a:gd name="f174" fmla="val 12900"/>
              <a:gd name="f175" fmla="val 1780"/>
              <a:gd name="f176" fmla="val 13130"/>
              <a:gd name="f177" fmla="val 2330"/>
              <a:gd name="f178" fmla="val 13040"/>
              <a:gd name="f179" fmla="*/ 1800 1800 1"/>
              <a:gd name="f180" fmla="+- 0 0 0"/>
              <a:gd name="f181" fmla="+- 0 0 23592960"/>
              <a:gd name="f182" fmla="val 1800"/>
              <a:gd name="f183" fmla="*/ 1200 1200 1"/>
              <a:gd name="f184" fmla="val 1200"/>
              <a:gd name="f185" fmla="*/ 700 700 1"/>
              <a:gd name="f186" fmla="val 700"/>
              <a:gd name="f187" fmla="*/ f5 1 21600"/>
              <a:gd name="f188" fmla="*/ f6 1 21600"/>
              <a:gd name="f189" fmla="*/ f9 1 180"/>
              <a:gd name="f190" fmla="pin -2147483647 f0 2147483647"/>
              <a:gd name="f191" fmla="pin -2147483647 f1 2147483647"/>
              <a:gd name="f192" fmla="*/ 0 f9 1"/>
              <a:gd name="f193" fmla="*/ f180 f2 1"/>
              <a:gd name="f194" fmla="*/ f181 f2 1"/>
              <a:gd name="f195" fmla="+- f190 0 10800"/>
              <a:gd name="f196" fmla="+- f191 0 10800"/>
              <a:gd name="f197" fmla="val f190"/>
              <a:gd name="f198" fmla="val f191"/>
              <a:gd name="f199" fmla="*/ f190 f187 1"/>
              <a:gd name="f200" fmla="*/ f191 f188 1"/>
              <a:gd name="f201" fmla="*/ 3000 f187 1"/>
              <a:gd name="f202" fmla="*/ 17110 f187 1"/>
              <a:gd name="f203" fmla="*/ 17330 f188 1"/>
              <a:gd name="f204" fmla="*/ 3320 f188 1"/>
              <a:gd name="f205" fmla="*/ f192 1 f4"/>
              <a:gd name="f206" fmla="*/ f193 1 f4"/>
              <a:gd name="f207" fmla="*/ f194 1 f4"/>
              <a:gd name="f208" fmla="+- 0 0 f196"/>
              <a:gd name="f209" fmla="+- 0 0 f195"/>
              <a:gd name="f210" fmla="+- 0 0 f205"/>
              <a:gd name="f211" fmla="+- f206 0 f3"/>
              <a:gd name="f212" fmla="+- f207 0 f3"/>
              <a:gd name="f213" fmla="at2 f208 f209"/>
              <a:gd name="f214" fmla="*/ f210 f2 1"/>
              <a:gd name="f215" fmla="+- f212 0 f211"/>
              <a:gd name="f216" fmla="+- f213 f3 0"/>
              <a:gd name="f217" fmla="*/ f214 1 f9"/>
              <a:gd name="f218" fmla="*/ f216 f9 1"/>
              <a:gd name="f219" fmla="+- f217 0 f3"/>
              <a:gd name="f220" fmla="*/ f218 1 f2"/>
              <a:gd name="f221" fmla="cos 1 f219"/>
              <a:gd name="f222" fmla="sin 1 f219"/>
              <a:gd name="f223" fmla="+- 0 0 f220"/>
              <a:gd name="f224" fmla="+- 0 0 f221"/>
              <a:gd name="f225" fmla="+- 0 0 f222"/>
              <a:gd name="f226" fmla="val f223"/>
              <a:gd name="f227" fmla="*/ 1800 f224 1"/>
              <a:gd name="f228" fmla="*/ 1800 f225 1"/>
              <a:gd name="f229" fmla="*/ 1200 f224 1"/>
              <a:gd name="f230" fmla="*/ 1200 f225 1"/>
              <a:gd name="f231" fmla="*/ 700 f224 1"/>
              <a:gd name="f232" fmla="*/ 700 f225 1"/>
              <a:gd name="f233" fmla="*/ f226 1 f189"/>
              <a:gd name="f234" fmla="*/ f227 f227 1"/>
              <a:gd name="f235" fmla="*/ f228 f228 1"/>
              <a:gd name="f236" fmla="*/ f229 f229 1"/>
              <a:gd name="f237" fmla="*/ f230 f230 1"/>
              <a:gd name="f238" fmla="*/ f231 f231 1"/>
              <a:gd name="f239" fmla="*/ f232 f232 1"/>
              <a:gd name="f240" fmla="*/ f233 f189 1"/>
              <a:gd name="f241" fmla="+- f234 f235 0"/>
              <a:gd name="f242" fmla="+- f236 f237 0"/>
              <a:gd name="f243" fmla="+- f238 f239 0"/>
              <a:gd name="f244" fmla="+- 0 0 f240"/>
              <a:gd name="f245" fmla="sqrt f241"/>
              <a:gd name="f246" fmla="sqrt f242"/>
              <a:gd name="f247" fmla="sqrt f243"/>
              <a:gd name="f248" fmla="*/ f244 f2 1"/>
              <a:gd name="f249" fmla="*/ f179 1 f245"/>
              <a:gd name="f250" fmla="*/ f183 1 f246"/>
              <a:gd name="f251" fmla="*/ f185 1 f247"/>
              <a:gd name="f252" fmla="*/ f248 1 f9"/>
              <a:gd name="f253" fmla="*/ f224 f249 1"/>
              <a:gd name="f254" fmla="*/ f225 f249 1"/>
              <a:gd name="f255" fmla="*/ f224 f250 1"/>
              <a:gd name="f256" fmla="*/ f225 f250 1"/>
              <a:gd name="f257" fmla="*/ f224 f251 1"/>
              <a:gd name="f258" fmla="*/ f225 f251 1"/>
              <a:gd name="f259" fmla="+- f252 0 f3"/>
              <a:gd name="f260" fmla="+- f197 0 f257"/>
              <a:gd name="f261" fmla="+- f198 0 f258"/>
              <a:gd name="f262" fmla="sin 1 f259"/>
              <a:gd name="f263" fmla="cos 1 f259"/>
              <a:gd name="f264" fmla="+- 0 0 f262"/>
              <a:gd name="f265" fmla="+- 0 0 f263"/>
              <a:gd name="f266" fmla="*/ 10800 f264 1"/>
              <a:gd name="f267" fmla="*/ 10800 f265 1"/>
              <a:gd name="f268" fmla="+- f266 10800 0"/>
              <a:gd name="f269" fmla="+- f267 10800 0"/>
              <a:gd name="f270" fmla="*/ f266 1 12"/>
              <a:gd name="f271" fmla="*/ f267 1 12"/>
              <a:gd name="f272" fmla="+- f190 0 f268"/>
              <a:gd name="f273" fmla="+- f191 0 f269"/>
              <a:gd name="f274" fmla="*/ f272 1 3"/>
              <a:gd name="f275" fmla="*/ f273 1 3"/>
              <a:gd name="f276" fmla="*/ f272 2 1"/>
              <a:gd name="f277" fmla="*/ f273 2 1"/>
              <a:gd name="f278" fmla="*/ f276 1 3"/>
              <a:gd name="f279" fmla="*/ f277 1 3"/>
              <a:gd name="f280" fmla="+- f274 f268 0"/>
              <a:gd name="f281" fmla="+- f275 f269 0"/>
              <a:gd name="f282" fmla="+- f280 0 f270"/>
              <a:gd name="f283" fmla="+- f281 0 f271"/>
              <a:gd name="f284" fmla="+- f278 f268 0"/>
              <a:gd name="f285" fmla="+- f279 f269 0"/>
              <a:gd name="f286" fmla="+- f282 0 f253"/>
              <a:gd name="f287" fmla="+- f283 0 f254"/>
              <a:gd name="f288" fmla="+- f284 0 f255"/>
              <a:gd name="f289" fmla="+- f285 0 f256"/>
            </a:gdLst>
            <a:ahLst>
              <a:ahXY gdRefX="f0" minX="f10" maxX="f11" gdRefY="f1" minY="f10" maxY="f11">
                <a:pos x="f199" y="f20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1" t="f204" r="f202" b="f203"/>
            <a:pathLst>
              <a:path w="21600" h="21600">
                <a:moveTo>
                  <a:pt x="f12" y="f13"/>
                </a:moveTo>
                <a:cubicBezTo>
                  <a:pt x="f14" y="f15"/>
                  <a:pt x="f16" y="f17"/>
                  <a:pt x="f18" y="f17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7"/>
                  <a:pt x="f39" y="f7"/>
                </a:cubicBezTo>
                <a:cubicBezTo>
                  <a:pt x="f40" y="f7"/>
                  <a:pt x="f41" y="f42"/>
                  <a:pt x="f43" y="f44"/>
                </a:cubicBezTo>
                <a:cubicBezTo>
                  <a:pt x="f45" y="f46"/>
                  <a:pt x="f47" y="f7"/>
                  <a:pt x="f48" y="f7"/>
                </a:cubicBezTo>
                <a:cubicBezTo>
                  <a:pt x="f49" y="f7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60" y="f61"/>
                  <a:pt x="f62" y="f63"/>
                </a:cubicBezTo>
                <a:cubicBezTo>
                  <a:pt x="f64" y="f65"/>
                  <a:pt x="f8" y="f66"/>
                  <a:pt x="f8" y="f67"/>
                </a:cubicBezTo>
                <a:cubicBezTo>
                  <a:pt x="f8" y="f68"/>
                  <a:pt x="f69" y="f70"/>
                  <a:pt x="f71" y="f72"/>
                </a:cubicBezTo>
                <a:cubicBezTo>
                  <a:pt x="f71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54"/>
                  <a:pt x="f83" y="f8"/>
                  <a:pt x="f84" y="f8"/>
                </a:cubicBezTo>
                <a:cubicBezTo>
                  <a:pt x="f85" y="f8"/>
                  <a:pt x="f86" y="f87"/>
                  <a:pt x="f88" y="f89"/>
                </a:cubicBezTo>
                <a:cubicBezTo>
                  <a:pt x="f90" y="f91"/>
                  <a:pt x="f92" y="f93"/>
                  <a:pt x="f94" y="f93"/>
                </a:cubicBezTo>
                <a:cubicBezTo>
                  <a:pt x="f95" y="f93"/>
                  <a:pt x="f96" y="f97"/>
                  <a:pt x="f98" y="f99"/>
                </a:cubicBezTo>
                <a:cubicBezTo>
                  <a:pt x="f100" y="f101"/>
                  <a:pt x="f102" y="f103"/>
                  <a:pt x="f102" y="f104"/>
                </a:cubicBezTo>
                <a:cubicBezTo>
                  <a:pt x="f102" y="f105"/>
                  <a:pt x="f31" y="f106"/>
                  <a:pt x="f107" y="f108"/>
                </a:cubicBezTo>
                <a:cubicBezTo>
                  <a:pt x="f109" y="f110"/>
                  <a:pt x="f7" y="f34"/>
                  <a:pt x="f7" y="f111"/>
                </a:cubicBezTo>
                <a:cubicBezTo>
                  <a:pt x="f7" y="f112"/>
                  <a:pt x="f113" y="f114"/>
                  <a:pt x="f12" y="f13"/>
                </a:cubicBezTo>
                <a:close/>
              </a:path>
              <a:path w="21600" h="21600" fill="none">
                <a:moveTo>
                  <a:pt x="f12" y="f13"/>
                </a:moveTo>
                <a:cubicBezTo>
                  <a:pt x="f20" y="f115"/>
                  <a:pt x="f116" y="f117"/>
                  <a:pt x="f118" y="f119"/>
                </a:cubicBezTo>
              </a:path>
              <a:path w="21600" h="21600" fill="none">
                <a:moveTo>
                  <a:pt x="f23" y="f24"/>
                </a:moveTo>
                <a:cubicBezTo>
                  <a:pt x="f61" y="f120"/>
                  <a:pt x="f121" y="f122"/>
                  <a:pt x="f123" y="f124"/>
                </a:cubicBezTo>
              </a:path>
              <a:path w="21600" h="21600" fill="none">
                <a:moveTo>
                  <a:pt x="f34" y="f35"/>
                </a:moveTo>
                <a:cubicBezTo>
                  <a:pt x="f125" y="f126"/>
                  <a:pt x="f127" y="f128"/>
                  <a:pt x="f129" y="f130"/>
                </a:cubicBezTo>
              </a:path>
              <a:path w="21600" h="21600" fill="none">
                <a:moveTo>
                  <a:pt x="f43" y="f44"/>
                </a:moveTo>
                <a:cubicBezTo>
                  <a:pt x="f131" y="f132"/>
                  <a:pt x="f133" y="f134"/>
                  <a:pt x="f135" y="f136"/>
                </a:cubicBezTo>
              </a:path>
              <a:path w="21600" h="21600" fill="none">
                <a:moveTo>
                  <a:pt x="f52" y="f53"/>
                </a:moveTo>
                <a:cubicBezTo>
                  <a:pt x="f137" y="f138"/>
                  <a:pt x="f139" y="f140"/>
                  <a:pt x="f141" y="f142"/>
                </a:cubicBezTo>
              </a:path>
              <a:path w="21600" h="21600" fill="none">
                <a:moveTo>
                  <a:pt x="f62" y="f63"/>
                </a:moveTo>
                <a:cubicBezTo>
                  <a:pt x="f143" y="f144"/>
                  <a:pt x="f145" y="f146"/>
                  <a:pt x="f147" y="f148"/>
                </a:cubicBezTo>
              </a:path>
              <a:path w="21600" h="21600" fill="none">
                <a:moveTo>
                  <a:pt x="f149" y="f72"/>
                </a:moveTo>
                <a:cubicBezTo>
                  <a:pt x="f150" y="f151"/>
                  <a:pt x="f152" y="f153"/>
                  <a:pt x="f154" y="f155"/>
                </a:cubicBezTo>
              </a:path>
              <a:path w="21600" h="21600" fill="none">
                <a:moveTo>
                  <a:pt x="f80" y="f81"/>
                </a:moveTo>
                <a:cubicBezTo>
                  <a:pt x="f156" y="f157"/>
                  <a:pt x="f158" y="f159"/>
                  <a:pt x="f160" y="f161"/>
                </a:cubicBezTo>
              </a:path>
              <a:path w="21600" h="21600" fill="none">
                <a:moveTo>
                  <a:pt x="f162" y="f89"/>
                </a:moveTo>
                <a:cubicBezTo>
                  <a:pt x="f163" y="f164"/>
                  <a:pt x="f165" y="f166"/>
                  <a:pt x="f167" y="f168"/>
                </a:cubicBezTo>
              </a:path>
              <a:path w="21600" h="21600" fill="none">
                <a:moveTo>
                  <a:pt x="f98" y="f99"/>
                </a:moveTo>
                <a:cubicBezTo>
                  <a:pt x="f169" y="f101"/>
                  <a:pt x="f170" y="f171"/>
                  <a:pt x="f172" y="f173"/>
                </a:cubicBezTo>
              </a:path>
              <a:path w="21600" h="21600" fill="none">
                <a:moveTo>
                  <a:pt x="f107" y="f108"/>
                </a:moveTo>
                <a:cubicBezTo>
                  <a:pt x="f132" y="f174"/>
                  <a:pt x="f175" y="f176"/>
                  <a:pt x="f177" y="f178"/>
                </a:cubicBezTo>
              </a:path>
              <a:path w="21600" h="21600">
                <a:moveTo>
                  <a:pt x="f286" y="f287"/>
                </a:moveTo>
                <a:arcTo wR="f182" hR="f182" stAng="f211" swAng="f215"/>
                <a:close/>
              </a:path>
              <a:path w="21600" h="21600">
                <a:moveTo>
                  <a:pt x="f288" y="f289"/>
                </a:moveTo>
                <a:arcTo wR="f184" hR="f184" stAng="f211" swAng="f215"/>
                <a:close/>
              </a:path>
              <a:path w="21600" h="21600">
                <a:moveTo>
                  <a:pt x="f260" y="f261"/>
                </a:moveTo>
                <a:arcTo wR="f186" hR="f186" stAng="f211" swAng="f215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Título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pt-BR" sz="3800"/>
              <a:t>PERGUNTAS E COMENTÁRIOS DURANTE A REALIZAÇÃO DA ENTREVISTA</a:t>
            </a:r>
          </a:p>
        </p:txBody>
      </p:sp>
      <p:sp>
        <p:nvSpPr>
          <p:cNvPr id="5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479520" y="1980000"/>
            <a:ext cx="7980480" cy="5342040"/>
          </a:xfrm>
        </p:spPr>
        <p:txBody>
          <a:bodyPr lIns="100800" tIns="50400" rIns="100800" bIns="5040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pt-BR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302400" lvl="0" indent="-302400" algn="ctr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900" b="1">
                <a:latin typeface="Trebuchet MS"/>
              </a:rPr>
              <a:t>Assegurar a confidencialidade da </a:t>
            </a:r>
            <a:r>
              <a:rPr lang="pt-BR" sz="2900">
                <a:latin typeface="Trebuchet MS"/>
              </a:rPr>
              <a:t>Caderno de Violência Contra a Pessoa Idosa – </a:t>
            </a:r>
            <a:r>
              <a:rPr lang="pt-BR" sz="2900" b="1">
                <a:latin typeface="Trebuchet MS"/>
              </a:rPr>
              <a:t>informação:</a:t>
            </a:r>
          </a:p>
          <a:p>
            <a:pPr marL="302400" lvl="0" indent="-302400" algn="ctr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900">
              <a:latin typeface="Trebuchet MS"/>
            </a:endParaRPr>
          </a:p>
          <a:p>
            <a:pPr marL="302400" lvl="0" indent="-302400" algn="just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900" b="1" i="1">
                <a:latin typeface="Tahoma" pitchFamily="34"/>
                <a:ea typeface="Tahoma" pitchFamily="34"/>
                <a:cs typeface="Tahoma" pitchFamily="34"/>
              </a:rPr>
              <a:t>"O que o senhor está comentando comigo é confidencial. Garanto que, se o senhor desejar, a informação ficará entre nós</a:t>
            </a:r>
            <a:r>
              <a:rPr lang="pt-BR" sz="2900">
                <a:latin typeface="Trebuchet MS"/>
              </a:rPr>
              <a:t>".</a:t>
            </a:r>
          </a:p>
        </p:txBody>
      </p:sp>
      <p:sp>
        <p:nvSpPr>
          <p:cNvPr id="6" name="Retângulo 3"/>
          <p:cNvSpPr/>
          <p:nvPr/>
        </p:nvSpPr>
        <p:spPr>
          <a:xfrm>
            <a:off x="5638680" y="6443999"/>
            <a:ext cx="4780079" cy="36611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rPr>
              <a:t>Caderno de Violência Contra a Pessoa Idosa 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a livre 2"/>
          <p:cNvSpPr/>
          <p:nvPr/>
        </p:nvSpPr>
        <p:spPr>
          <a:xfrm>
            <a:off x="-180000" y="2700000"/>
            <a:ext cx="9180000" cy="3420000"/>
          </a:xfrm>
          <a:custGeom>
            <a:avLst>
              <a:gd name="f0" fmla="val 2180"/>
              <a:gd name="f1" fmla="val 23596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-2147483647"/>
              <a:gd name="f11" fmla="val 2147483647"/>
              <a:gd name="f12" fmla="val 1930"/>
              <a:gd name="f13" fmla="val 7160"/>
              <a:gd name="f14" fmla="val 1530"/>
              <a:gd name="f15" fmla="val 4490"/>
              <a:gd name="f16" fmla="val 3400"/>
              <a:gd name="f17" fmla="val 1970"/>
              <a:gd name="f18" fmla="val 5270"/>
              <a:gd name="f19" fmla="val 5860"/>
              <a:gd name="f20" fmla="val 1950"/>
              <a:gd name="f21" fmla="val 6470"/>
              <a:gd name="f22" fmla="val 2210"/>
              <a:gd name="f23" fmla="val 6970"/>
              <a:gd name="f24" fmla="val 2600"/>
              <a:gd name="f25" fmla="val 7450"/>
              <a:gd name="f26" fmla="val 1390"/>
              <a:gd name="f27" fmla="val 8340"/>
              <a:gd name="f28" fmla="val 650"/>
              <a:gd name="f29" fmla="val 9340"/>
              <a:gd name="f30" fmla="val 10004"/>
              <a:gd name="f31" fmla="val 690"/>
              <a:gd name="f32" fmla="val 10710"/>
              <a:gd name="f33" fmla="val 1050"/>
              <a:gd name="f34" fmla="val 11210"/>
              <a:gd name="f35" fmla="val 1700"/>
              <a:gd name="f36" fmla="val 11570"/>
              <a:gd name="f37" fmla="val 630"/>
              <a:gd name="f38" fmla="val 12330"/>
              <a:gd name="f39" fmla="val 13150"/>
              <a:gd name="f40" fmla="val 13840"/>
              <a:gd name="f41" fmla="val 14470"/>
              <a:gd name="f42" fmla="val 460"/>
              <a:gd name="f43" fmla="val 14870"/>
              <a:gd name="f44" fmla="val 1160"/>
              <a:gd name="f45" fmla="val 15330"/>
              <a:gd name="f46" fmla="val 440"/>
              <a:gd name="f47" fmla="val 16020"/>
              <a:gd name="f48" fmla="val 16740"/>
              <a:gd name="f49" fmla="val 17910"/>
              <a:gd name="f50" fmla="val 18900"/>
              <a:gd name="f51" fmla="val 1130"/>
              <a:gd name="f52" fmla="val 19110"/>
              <a:gd name="f53" fmla="val 2710"/>
              <a:gd name="f54" fmla="val 20240"/>
              <a:gd name="f55" fmla="val 3150"/>
              <a:gd name="f56" fmla="val 21060"/>
              <a:gd name="f57" fmla="val 4580"/>
              <a:gd name="f58" fmla="val 6220"/>
              <a:gd name="f59" fmla="val 6720"/>
              <a:gd name="f60" fmla="val 21000"/>
              <a:gd name="f61" fmla="val 7200"/>
              <a:gd name="f62" fmla="val 20830"/>
              <a:gd name="f63" fmla="val 7660"/>
              <a:gd name="f64" fmla="val 21310"/>
              <a:gd name="f65" fmla="val 8460"/>
              <a:gd name="f66" fmla="val 9450"/>
              <a:gd name="f67" fmla="val 10460"/>
              <a:gd name="f68" fmla="val 12750"/>
              <a:gd name="f69" fmla="val 20310"/>
              <a:gd name="f70" fmla="val 14680"/>
              <a:gd name="f71" fmla="val 18650"/>
              <a:gd name="f72" fmla="val 15010"/>
              <a:gd name="f73" fmla="val 17200"/>
              <a:gd name="f74" fmla="val 17370"/>
              <a:gd name="f75" fmla="val 18920"/>
              <a:gd name="f76" fmla="val 15770"/>
              <a:gd name="f77" fmla="val 15220"/>
              <a:gd name="f78" fmla="val 14700"/>
              <a:gd name="f79" fmla="val 18710"/>
              <a:gd name="f80" fmla="val 14240"/>
              <a:gd name="f81" fmla="val 18310"/>
              <a:gd name="f82" fmla="val 13820"/>
              <a:gd name="f83" fmla="val 12490"/>
              <a:gd name="f84" fmla="val 11000"/>
              <a:gd name="f85" fmla="val 9890"/>
              <a:gd name="f86" fmla="val 8840"/>
              <a:gd name="f87" fmla="val 20790"/>
              <a:gd name="f88" fmla="val 8210"/>
              <a:gd name="f89" fmla="val 19510"/>
              <a:gd name="f90" fmla="val 7620"/>
              <a:gd name="f91" fmla="val 20000"/>
              <a:gd name="f92" fmla="val 7930"/>
              <a:gd name="f93" fmla="val 20290"/>
              <a:gd name="f94" fmla="val 6240"/>
              <a:gd name="f95" fmla="val 4850"/>
              <a:gd name="f96" fmla="val 3570"/>
              <a:gd name="f97" fmla="val 19280"/>
              <a:gd name="f98" fmla="val 2900"/>
              <a:gd name="f99" fmla="val 17640"/>
              <a:gd name="f100" fmla="val 1300"/>
              <a:gd name="f101" fmla="val 17600"/>
              <a:gd name="f102" fmla="val 480"/>
              <a:gd name="f103" fmla="val 16300"/>
              <a:gd name="f104" fmla="val 14660"/>
              <a:gd name="f105" fmla="val 13900"/>
              <a:gd name="f106" fmla="val 13210"/>
              <a:gd name="f107" fmla="val 1070"/>
              <a:gd name="f108" fmla="val 12640"/>
              <a:gd name="f109" fmla="val 380"/>
              <a:gd name="f110" fmla="val 12160"/>
              <a:gd name="f111" fmla="val 10120"/>
              <a:gd name="f112" fmla="val 8590"/>
              <a:gd name="f113" fmla="val 840"/>
              <a:gd name="f114" fmla="val 7330"/>
              <a:gd name="f115" fmla="val 7410"/>
              <a:gd name="f116" fmla="val 2040"/>
              <a:gd name="f117" fmla="val 7690"/>
              <a:gd name="f118" fmla="val 2090"/>
              <a:gd name="f119" fmla="val 7920"/>
              <a:gd name="f120" fmla="val 2790"/>
              <a:gd name="f121" fmla="val 7480"/>
              <a:gd name="f122" fmla="val 3050"/>
              <a:gd name="f123" fmla="val 7670"/>
              <a:gd name="f124" fmla="val 3310"/>
              <a:gd name="f125" fmla="val 11130"/>
              <a:gd name="f126" fmla="val 1910"/>
              <a:gd name="f127" fmla="val 11080"/>
              <a:gd name="f128" fmla="val 2160"/>
              <a:gd name="f129" fmla="val 11030"/>
              <a:gd name="f130" fmla="val 2400"/>
              <a:gd name="f131" fmla="val 14720"/>
              <a:gd name="f132" fmla="val 1400"/>
              <a:gd name="f133" fmla="val 14640"/>
              <a:gd name="f134" fmla="val 1720"/>
              <a:gd name="f135" fmla="val 14540"/>
              <a:gd name="f136" fmla="val 2010"/>
              <a:gd name="f137" fmla="val 19130"/>
              <a:gd name="f138" fmla="val 2890"/>
              <a:gd name="f139" fmla="val 19230"/>
              <a:gd name="f140" fmla="val 3290"/>
              <a:gd name="f141" fmla="val 19190"/>
              <a:gd name="f142" fmla="val 3380"/>
              <a:gd name="f143" fmla="val 20660"/>
              <a:gd name="f144" fmla="val 8170"/>
              <a:gd name="f145" fmla="val 20430"/>
              <a:gd name="f146" fmla="val 8620"/>
              <a:gd name="f147" fmla="val 20110"/>
              <a:gd name="f148" fmla="val 8990"/>
              <a:gd name="f149" fmla="val 18660"/>
              <a:gd name="f150" fmla="val 18740"/>
              <a:gd name="f151" fmla="val 14200"/>
              <a:gd name="f152" fmla="val 18280"/>
              <a:gd name="f153" fmla="val 12200"/>
              <a:gd name="f154" fmla="val 17000"/>
              <a:gd name="f155" fmla="val 11450"/>
              <a:gd name="f156" fmla="val 14320"/>
              <a:gd name="f157" fmla="val 17980"/>
              <a:gd name="f158" fmla="val 14350"/>
              <a:gd name="f159" fmla="val 17680"/>
              <a:gd name="f160" fmla="val 14370"/>
              <a:gd name="f161" fmla="val 17360"/>
              <a:gd name="f162" fmla="val 8220"/>
              <a:gd name="f163" fmla="val 8060"/>
              <a:gd name="f164" fmla="val 19250"/>
              <a:gd name="f165" fmla="val 7960"/>
              <a:gd name="f166" fmla="val 18950"/>
              <a:gd name="f167" fmla="val 7860"/>
              <a:gd name="f168" fmla="val 18640"/>
              <a:gd name="f169" fmla="val 3090"/>
              <a:gd name="f170" fmla="val 3280"/>
              <a:gd name="f171" fmla="val 17540"/>
              <a:gd name="f172" fmla="val 3460"/>
              <a:gd name="f173" fmla="val 17450"/>
              <a:gd name="f174" fmla="val 12900"/>
              <a:gd name="f175" fmla="val 1780"/>
              <a:gd name="f176" fmla="val 13130"/>
              <a:gd name="f177" fmla="val 2330"/>
              <a:gd name="f178" fmla="val 13040"/>
              <a:gd name="f179" fmla="*/ 1800 1800 1"/>
              <a:gd name="f180" fmla="+- 0 0 0"/>
              <a:gd name="f181" fmla="+- 0 0 23592960"/>
              <a:gd name="f182" fmla="val 1800"/>
              <a:gd name="f183" fmla="*/ 1200 1200 1"/>
              <a:gd name="f184" fmla="val 1200"/>
              <a:gd name="f185" fmla="*/ 700 700 1"/>
              <a:gd name="f186" fmla="val 700"/>
              <a:gd name="f187" fmla="*/ f5 1 21600"/>
              <a:gd name="f188" fmla="*/ f6 1 21600"/>
              <a:gd name="f189" fmla="*/ f9 1 180"/>
              <a:gd name="f190" fmla="pin -2147483647 f0 2147483647"/>
              <a:gd name="f191" fmla="pin -2147483647 f1 2147483647"/>
              <a:gd name="f192" fmla="*/ 0 f9 1"/>
              <a:gd name="f193" fmla="*/ f180 f2 1"/>
              <a:gd name="f194" fmla="*/ f181 f2 1"/>
              <a:gd name="f195" fmla="+- f190 0 10800"/>
              <a:gd name="f196" fmla="+- f191 0 10800"/>
              <a:gd name="f197" fmla="val f190"/>
              <a:gd name="f198" fmla="val f191"/>
              <a:gd name="f199" fmla="*/ f190 f187 1"/>
              <a:gd name="f200" fmla="*/ f191 f188 1"/>
              <a:gd name="f201" fmla="*/ 3000 f187 1"/>
              <a:gd name="f202" fmla="*/ 17110 f187 1"/>
              <a:gd name="f203" fmla="*/ 17330 f188 1"/>
              <a:gd name="f204" fmla="*/ 3320 f188 1"/>
              <a:gd name="f205" fmla="*/ f192 1 f4"/>
              <a:gd name="f206" fmla="*/ f193 1 f4"/>
              <a:gd name="f207" fmla="*/ f194 1 f4"/>
              <a:gd name="f208" fmla="+- 0 0 f196"/>
              <a:gd name="f209" fmla="+- 0 0 f195"/>
              <a:gd name="f210" fmla="+- 0 0 f205"/>
              <a:gd name="f211" fmla="+- f206 0 f3"/>
              <a:gd name="f212" fmla="+- f207 0 f3"/>
              <a:gd name="f213" fmla="at2 f208 f209"/>
              <a:gd name="f214" fmla="*/ f210 f2 1"/>
              <a:gd name="f215" fmla="+- f212 0 f211"/>
              <a:gd name="f216" fmla="+- f213 f3 0"/>
              <a:gd name="f217" fmla="*/ f214 1 f9"/>
              <a:gd name="f218" fmla="*/ f216 f9 1"/>
              <a:gd name="f219" fmla="+- f217 0 f3"/>
              <a:gd name="f220" fmla="*/ f218 1 f2"/>
              <a:gd name="f221" fmla="cos 1 f219"/>
              <a:gd name="f222" fmla="sin 1 f219"/>
              <a:gd name="f223" fmla="+- 0 0 f220"/>
              <a:gd name="f224" fmla="+- 0 0 f221"/>
              <a:gd name="f225" fmla="+- 0 0 f222"/>
              <a:gd name="f226" fmla="val f223"/>
              <a:gd name="f227" fmla="*/ 1800 f224 1"/>
              <a:gd name="f228" fmla="*/ 1800 f225 1"/>
              <a:gd name="f229" fmla="*/ 1200 f224 1"/>
              <a:gd name="f230" fmla="*/ 1200 f225 1"/>
              <a:gd name="f231" fmla="*/ 700 f224 1"/>
              <a:gd name="f232" fmla="*/ 700 f225 1"/>
              <a:gd name="f233" fmla="*/ f226 1 f189"/>
              <a:gd name="f234" fmla="*/ f227 f227 1"/>
              <a:gd name="f235" fmla="*/ f228 f228 1"/>
              <a:gd name="f236" fmla="*/ f229 f229 1"/>
              <a:gd name="f237" fmla="*/ f230 f230 1"/>
              <a:gd name="f238" fmla="*/ f231 f231 1"/>
              <a:gd name="f239" fmla="*/ f232 f232 1"/>
              <a:gd name="f240" fmla="*/ f233 f189 1"/>
              <a:gd name="f241" fmla="+- f234 f235 0"/>
              <a:gd name="f242" fmla="+- f236 f237 0"/>
              <a:gd name="f243" fmla="+- f238 f239 0"/>
              <a:gd name="f244" fmla="+- 0 0 f240"/>
              <a:gd name="f245" fmla="sqrt f241"/>
              <a:gd name="f246" fmla="sqrt f242"/>
              <a:gd name="f247" fmla="sqrt f243"/>
              <a:gd name="f248" fmla="*/ f244 f2 1"/>
              <a:gd name="f249" fmla="*/ f179 1 f245"/>
              <a:gd name="f250" fmla="*/ f183 1 f246"/>
              <a:gd name="f251" fmla="*/ f185 1 f247"/>
              <a:gd name="f252" fmla="*/ f248 1 f9"/>
              <a:gd name="f253" fmla="*/ f224 f249 1"/>
              <a:gd name="f254" fmla="*/ f225 f249 1"/>
              <a:gd name="f255" fmla="*/ f224 f250 1"/>
              <a:gd name="f256" fmla="*/ f225 f250 1"/>
              <a:gd name="f257" fmla="*/ f224 f251 1"/>
              <a:gd name="f258" fmla="*/ f225 f251 1"/>
              <a:gd name="f259" fmla="+- f252 0 f3"/>
              <a:gd name="f260" fmla="+- f197 0 f257"/>
              <a:gd name="f261" fmla="+- f198 0 f258"/>
              <a:gd name="f262" fmla="sin 1 f259"/>
              <a:gd name="f263" fmla="cos 1 f259"/>
              <a:gd name="f264" fmla="+- 0 0 f262"/>
              <a:gd name="f265" fmla="+- 0 0 f263"/>
              <a:gd name="f266" fmla="*/ 10800 f264 1"/>
              <a:gd name="f267" fmla="*/ 10800 f265 1"/>
              <a:gd name="f268" fmla="+- f266 10800 0"/>
              <a:gd name="f269" fmla="+- f267 10800 0"/>
              <a:gd name="f270" fmla="*/ f266 1 12"/>
              <a:gd name="f271" fmla="*/ f267 1 12"/>
              <a:gd name="f272" fmla="+- f190 0 f268"/>
              <a:gd name="f273" fmla="+- f191 0 f269"/>
              <a:gd name="f274" fmla="*/ f272 1 3"/>
              <a:gd name="f275" fmla="*/ f273 1 3"/>
              <a:gd name="f276" fmla="*/ f272 2 1"/>
              <a:gd name="f277" fmla="*/ f273 2 1"/>
              <a:gd name="f278" fmla="*/ f276 1 3"/>
              <a:gd name="f279" fmla="*/ f277 1 3"/>
              <a:gd name="f280" fmla="+- f274 f268 0"/>
              <a:gd name="f281" fmla="+- f275 f269 0"/>
              <a:gd name="f282" fmla="+- f280 0 f270"/>
              <a:gd name="f283" fmla="+- f281 0 f271"/>
              <a:gd name="f284" fmla="+- f278 f268 0"/>
              <a:gd name="f285" fmla="+- f279 f269 0"/>
              <a:gd name="f286" fmla="+- f282 0 f253"/>
              <a:gd name="f287" fmla="+- f283 0 f254"/>
              <a:gd name="f288" fmla="+- f284 0 f255"/>
              <a:gd name="f289" fmla="+- f285 0 f256"/>
            </a:gdLst>
            <a:ahLst>
              <a:ahXY gdRefX="f0" minX="f10" maxX="f11" gdRefY="f1" minY="f10" maxY="f11">
                <a:pos x="f199" y="f20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1" t="f204" r="f202" b="f203"/>
            <a:pathLst>
              <a:path w="21600" h="21600">
                <a:moveTo>
                  <a:pt x="f12" y="f13"/>
                </a:moveTo>
                <a:cubicBezTo>
                  <a:pt x="f14" y="f15"/>
                  <a:pt x="f16" y="f17"/>
                  <a:pt x="f18" y="f17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7"/>
                  <a:pt x="f39" y="f7"/>
                </a:cubicBezTo>
                <a:cubicBezTo>
                  <a:pt x="f40" y="f7"/>
                  <a:pt x="f41" y="f42"/>
                  <a:pt x="f43" y="f44"/>
                </a:cubicBezTo>
                <a:cubicBezTo>
                  <a:pt x="f45" y="f46"/>
                  <a:pt x="f47" y="f7"/>
                  <a:pt x="f48" y="f7"/>
                </a:cubicBezTo>
                <a:cubicBezTo>
                  <a:pt x="f49" y="f7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60" y="f61"/>
                  <a:pt x="f62" y="f63"/>
                </a:cubicBezTo>
                <a:cubicBezTo>
                  <a:pt x="f64" y="f65"/>
                  <a:pt x="f8" y="f66"/>
                  <a:pt x="f8" y="f67"/>
                </a:cubicBezTo>
                <a:cubicBezTo>
                  <a:pt x="f8" y="f68"/>
                  <a:pt x="f69" y="f70"/>
                  <a:pt x="f71" y="f72"/>
                </a:cubicBezTo>
                <a:cubicBezTo>
                  <a:pt x="f71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54"/>
                  <a:pt x="f83" y="f8"/>
                  <a:pt x="f84" y="f8"/>
                </a:cubicBezTo>
                <a:cubicBezTo>
                  <a:pt x="f85" y="f8"/>
                  <a:pt x="f86" y="f87"/>
                  <a:pt x="f88" y="f89"/>
                </a:cubicBezTo>
                <a:cubicBezTo>
                  <a:pt x="f90" y="f91"/>
                  <a:pt x="f92" y="f93"/>
                  <a:pt x="f94" y="f93"/>
                </a:cubicBezTo>
                <a:cubicBezTo>
                  <a:pt x="f95" y="f93"/>
                  <a:pt x="f96" y="f97"/>
                  <a:pt x="f98" y="f99"/>
                </a:cubicBezTo>
                <a:cubicBezTo>
                  <a:pt x="f100" y="f101"/>
                  <a:pt x="f102" y="f103"/>
                  <a:pt x="f102" y="f104"/>
                </a:cubicBezTo>
                <a:cubicBezTo>
                  <a:pt x="f102" y="f105"/>
                  <a:pt x="f31" y="f106"/>
                  <a:pt x="f107" y="f108"/>
                </a:cubicBezTo>
                <a:cubicBezTo>
                  <a:pt x="f109" y="f110"/>
                  <a:pt x="f7" y="f34"/>
                  <a:pt x="f7" y="f111"/>
                </a:cubicBezTo>
                <a:cubicBezTo>
                  <a:pt x="f7" y="f112"/>
                  <a:pt x="f113" y="f114"/>
                  <a:pt x="f12" y="f13"/>
                </a:cubicBezTo>
                <a:close/>
              </a:path>
              <a:path w="21600" h="21600" fill="none">
                <a:moveTo>
                  <a:pt x="f12" y="f13"/>
                </a:moveTo>
                <a:cubicBezTo>
                  <a:pt x="f20" y="f115"/>
                  <a:pt x="f116" y="f117"/>
                  <a:pt x="f118" y="f119"/>
                </a:cubicBezTo>
              </a:path>
              <a:path w="21600" h="21600" fill="none">
                <a:moveTo>
                  <a:pt x="f23" y="f24"/>
                </a:moveTo>
                <a:cubicBezTo>
                  <a:pt x="f61" y="f120"/>
                  <a:pt x="f121" y="f122"/>
                  <a:pt x="f123" y="f124"/>
                </a:cubicBezTo>
              </a:path>
              <a:path w="21600" h="21600" fill="none">
                <a:moveTo>
                  <a:pt x="f34" y="f35"/>
                </a:moveTo>
                <a:cubicBezTo>
                  <a:pt x="f125" y="f126"/>
                  <a:pt x="f127" y="f128"/>
                  <a:pt x="f129" y="f130"/>
                </a:cubicBezTo>
              </a:path>
              <a:path w="21600" h="21600" fill="none">
                <a:moveTo>
                  <a:pt x="f43" y="f44"/>
                </a:moveTo>
                <a:cubicBezTo>
                  <a:pt x="f131" y="f132"/>
                  <a:pt x="f133" y="f134"/>
                  <a:pt x="f135" y="f136"/>
                </a:cubicBezTo>
              </a:path>
              <a:path w="21600" h="21600" fill="none">
                <a:moveTo>
                  <a:pt x="f52" y="f53"/>
                </a:moveTo>
                <a:cubicBezTo>
                  <a:pt x="f137" y="f138"/>
                  <a:pt x="f139" y="f140"/>
                  <a:pt x="f141" y="f142"/>
                </a:cubicBezTo>
              </a:path>
              <a:path w="21600" h="21600" fill="none">
                <a:moveTo>
                  <a:pt x="f62" y="f63"/>
                </a:moveTo>
                <a:cubicBezTo>
                  <a:pt x="f143" y="f144"/>
                  <a:pt x="f145" y="f146"/>
                  <a:pt x="f147" y="f148"/>
                </a:cubicBezTo>
              </a:path>
              <a:path w="21600" h="21600" fill="none">
                <a:moveTo>
                  <a:pt x="f149" y="f72"/>
                </a:moveTo>
                <a:cubicBezTo>
                  <a:pt x="f150" y="f151"/>
                  <a:pt x="f152" y="f153"/>
                  <a:pt x="f154" y="f155"/>
                </a:cubicBezTo>
              </a:path>
              <a:path w="21600" h="21600" fill="none">
                <a:moveTo>
                  <a:pt x="f80" y="f81"/>
                </a:moveTo>
                <a:cubicBezTo>
                  <a:pt x="f156" y="f157"/>
                  <a:pt x="f158" y="f159"/>
                  <a:pt x="f160" y="f161"/>
                </a:cubicBezTo>
              </a:path>
              <a:path w="21600" h="21600" fill="none">
                <a:moveTo>
                  <a:pt x="f162" y="f89"/>
                </a:moveTo>
                <a:cubicBezTo>
                  <a:pt x="f163" y="f164"/>
                  <a:pt x="f165" y="f166"/>
                  <a:pt x="f167" y="f168"/>
                </a:cubicBezTo>
              </a:path>
              <a:path w="21600" h="21600" fill="none">
                <a:moveTo>
                  <a:pt x="f98" y="f99"/>
                </a:moveTo>
                <a:cubicBezTo>
                  <a:pt x="f169" y="f101"/>
                  <a:pt x="f170" y="f171"/>
                  <a:pt x="f172" y="f173"/>
                </a:cubicBezTo>
              </a:path>
              <a:path w="21600" h="21600" fill="none">
                <a:moveTo>
                  <a:pt x="f107" y="f108"/>
                </a:moveTo>
                <a:cubicBezTo>
                  <a:pt x="f132" y="f174"/>
                  <a:pt x="f175" y="f176"/>
                  <a:pt x="f177" y="f178"/>
                </a:cubicBezTo>
              </a:path>
              <a:path w="21600" h="21600">
                <a:moveTo>
                  <a:pt x="f286" y="f287"/>
                </a:moveTo>
                <a:arcTo wR="f182" hR="f182" stAng="f211" swAng="f215"/>
                <a:close/>
              </a:path>
              <a:path w="21600" h="21600">
                <a:moveTo>
                  <a:pt x="f288" y="f289"/>
                </a:moveTo>
                <a:arcTo wR="f184" hR="f184" stAng="f211" swAng="f215"/>
                <a:close/>
              </a:path>
              <a:path w="21600" h="21600">
                <a:moveTo>
                  <a:pt x="f260" y="f261"/>
                </a:moveTo>
                <a:arcTo wR="f186" hR="f186" stAng="f211" swAng="f215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648000" y="539640"/>
            <a:ext cx="7128720" cy="4937039"/>
          </a:xfrm>
        </p:spPr>
        <p:txBody>
          <a:bodyPr lIns="100800" tIns="50400" rIns="100800" bIns="5040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pt-BR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302400" lvl="0" indent="-302400" algn="ctr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700" b="1">
                <a:latin typeface="Trebuchet MS"/>
              </a:rPr>
              <a:t>Utilizar perguntas abertas e gerais como por exemplo "o que mais o preocupa...?" para possibilitar a abertura e confiança. É importante  contextualizá-las</a:t>
            </a:r>
            <a:r>
              <a:rPr lang="pt-BR" sz="2700">
                <a:latin typeface="Trebuchet MS"/>
              </a:rPr>
              <a:t>:</a:t>
            </a:r>
          </a:p>
          <a:p>
            <a:pPr marL="302400" lvl="0" indent="-302400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700">
              <a:latin typeface="Trebuchet MS"/>
            </a:endParaRPr>
          </a:p>
          <a:p>
            <a:pPr marL="302400" lvl="0" indent="-302400" algn="just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700" b="1" i="1">
                <a:latin typeface="Tahoma" pitchFamily="34"/>
                <a:ea typeface="Tahoma" pitchFamily="34"/>
                <a:cs typeface="Tahoma" pitchFamily="34"/>
              </a:rPr>
              <a:t>"Vejo que o senhor não pode se levantar da cama e que passa a maior parte do tempo sozinho, sem a presença da sua família. O que mais o preocupa sobre este assunto?"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1"/>
          <p:cNvSpPr/>
          <p:nvPr/>
        </p:nvSpPr>
        <p:spPr>
          <a:xfrm>
            <a:off x="0" y="2700000"/>
            <a:ext cx="9360000" cy="3240000"/>
          </a:xfrm>
          <a:custGeom>
            <a:avLst>
              <a:gd name="f0" fmla="val 2138"/>
              <a:gd name="f1" fmla="val 24906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-2147483647"/>
              <a:gd name="f11" fmla="val 2147483647"/>
              <a:gd name="f12" fmla="val 1930"/>
              <a:gd name="f13" fmla="val 7160"/>
              <a:gd name="f14" fmla="val 1530"/>
              <a:gd name="f15" fmla="val 4490"/>
              <a:gd name="f16" fmla="val 3400"/>
              <a:gd name="f17" fmla="val 1970"/>
              <a:gd name="f18" fmla="val 5270"/>
              <a:gd name="f19" fmla="val 5860"/>
              <a:gd name="f20" fmla="val 1950"/>
              <a:gd name="f21" fmla="val 6470"/>
              <a:gd name="f22" fmla="val 2210"/>
              <a:gd name="f23" fmla="val 6970"/>
              <a:gd name="f24" fmla="val 2600"/>
              <a:gd name="f25" fmla="val 7450"/>
              <a:gd name="f26" fmla="val 1390"/>
              <a:gd name="f27" fmla="val 8340"/>
              <a:gd name="f28" fmla="val 650"/>
              <a:gd name="f29" fmla="val 9340"/>
              <a:gd name="f30" fmla="val 10004"/>
              <a:gd name="f31" fmla="val 690"/>
              <a:gd name="f32" fmla="val 10710"/>
              <a:gd name="f33" fmla="val 1050"/>
              <a:gd name="f34" fmla="val 11210"/>
              <a:gd name="f35" fmla="val 1700"/>
              <a:gd name="f36" fmla="val 11570"/>
              <a:gd name="f37" fmla="val 630"/>
              <a:gd name="f38" fmla="val 12330"/>
              <a:gd name="f39" fmla="val 13150"/>
              <a:gd name="f40" fmla="val 13840"/>
              <a:gd name="f41" fmla="val 14470"/>
              <a:gd name="f42" fmla="val 460"/>
              <a:gd name="f43" fmla="val 14870"/>
              <a:gd name="f44" fmla="val 1160"/>
              <a:gd name="f45" fmla="val 15330"/>
              <a:gd name="f46" fmla="val 440"/>
              <a:gd name="f47" fmla="val 16020"/>
              <a:gd name="f48" fmla="val 16740"/>
              <a:gd name="f49" fmla="val 17910"/>
              <a:gd name="f50" fmla="val 18900"/>
              <a:gd name="f51" fmla="val 1130"/>
              <a:gd name="f52" fmla="val 19110"/>
              <a:gd name="f53" fmla="val 2710"/>
              <a:gd name="f54" fmla="val 20240"/>
              <a:gd name="f55" fmla="val 3150"/>
              <a:gd name="f56" fmla="val 21060"/>
              <a:gd name="f57" fmla="val 4580"/>
              <a:gd name="f58" fmla="val 6220"/>
              <a:gd name="f59" fmla="val 6720"/>
              <a:gd name="f60" fmla="val 21000"/>
              <a:gd name="f61" fmla="val 7200"/>
              <a:gd name="f62" fmla="val 20830"/>
              <a:gd name="f63" fmla="val 7660"/>
              <a:gd name="f64" fmla="val 21310"/>
              <a:gd name="f65" fmla="val 8460"/>
              <a:gd name="f66" fmla="val 9450"/>
              <a:gd name="f67" fmla="val 10460"/>
              <a:gd name="f68" fmla="val 12750"/>
              <a:gd name="f69" fmla="val 20310"/>
              <a:gd name="f70" fmla="val 14680"/>
              <a:gd name="f71" fmla="val 18650"/>
              <a:gd name="f72" fmla="val 15010"/>
              <a:gd name="f73" fmla="val 17200"/>
              <a:gd name="f74" fmla="val 17370"/>
              <a:gd name="f75" fmla="val 18920"/>
              <a:gd name="f76" fmla="val 15770"/>
              <a:gd name="f77" fmla="val 15220"/>
              <a:gd name="f78" fmla="val 14700"/>
              <a:gd name="f79" fmla="val 18710"/>
              <a:gd name="f80" fmla="val 14240"/>
              <a:gd name="f81" fmla="val 18310"/>
              <a:gd name="f82" fmla="val 13820"/>
              <a:gd name="f83" fmla="val 12490"/>
              <a:gd name="f84" fmla="val 11000"/>
              <a:gd name="f85" fmla="val 9890"/>
              <a:gd name="f86" fmla="val 8840"/>
              <a:gd name="f87" fmla="val 20790"/>
              <a:gd name="f88" fmla="val 8210"/>
              <a:gd name="f89" fmla="val 19510"/>
              <a:gd name="f90" fmla="val 7620"/>
              <a:gd name="f91" fmla="val 20000"/>
              <a:gd name="f92" fmla="val 7930"/>
              <a:gd name="f93" fmla="val 20290"/>
              <a:gd name="f94" fmla="val 6240"/>
              <a:gd name="f95" fmla="val 4850"/>
              <a:gd name="f96" fmla="val 3570"/>
              <a:gd name="f97" fmla="val 19280"/>
              <a:gd name="f98" fmla="val 2900"/>
              <a:gd name="f99" fmla="val 17640"/>
              <a:gd name="f100" fmla="val 1300"/>
              <a:gd name="f101" fmla="val 17600"/>
              <a:gd name="f102" fmla="val 480"/>
              <a:gd name="f103" fmla="val 16300"/>
              <a:gd name="f104" fmla="val 14660"/>
              <a:gd name="f105" fmla="val 13900"/>
              <a:gd name="f106" fmla="val 13210"/>
              <a:gd name="f107" fmla="val 1070"/>
              <a:gd name="f108" fmla="val 12640"/>
              <a:gd name="f109" fmla="val 380"/>
              <a:gd name="f110" fmla="val 12160"/>
              <a:gd name="f111" fmla="val 10120"/>
              <a:gd name="f112" fmla="val 8590"/>
              <a:gd name="f113" fmla="val 840"/>
              <a:gd name="f114" fmla="val 7330"/>
              <a:gd name="f115" fmla="val 7410"/>
              <a:gd name="f116" fmla="val 2040"/>
              <a:gd name="f117" fmla="val 7690"/>
              <a:gd name="f118" fmla="val 2090"/>
              <a:gd name="f119" fmla="val 7920"/>
              <a:gd name="f120" fmla="val 2790"/>
              <a:gd name="f121" fmla="val 7480"/>
              <a:gd name="f122" fmla="val 3050"/>
              <a:gd name="f123" fmla="val 7670"/>
              <a:gd name="f124" fmla="val 3310"/>
              <a:gd name="f125" fmla="val 11130"/>
              <a:gd name="f126" fmla="val 1910"/>
              <a:gd name="f127" fmla="val 11080"/>
              <a:gd name="f128" fmla="val 2160"/>
              <a:gd name="f129" fmla="val 11030"/>
              <a:gd name="f130" fmla="val 2400"/>
              <a:gd name="f131" fmla="val 14720"/>
              <a:gd name="f132" fmla="val 1400"/>
              <a:gd name="f133" fmla="val 14640"/>
              <a:gd name="f134" fmla="val 1720"/>
              <a:gd name="f135" fmla="val 14540"/>
              <a:gd name="f136" fmla="val 2010"/>
              <a:gd name="f137" fmla="val 19130"/>
              <a:gd name="f138" fmla="val 2890"/>
              <a:gd name="f139" fmla="val 19230"/>
              <a:gd name="f140" fmla="val 3290"/>
              <a:gd name="f141" fmla="val 19190"/>
              <a:gd name="f142" fmla="val 3380"/>
              <a:gd name="f143" fmla="val 20660"/>
              <a:gd name="f144" fmla="val 8170"/>
              <a:gd name="f145" fmla="val 20430"/>
              <a:gd name="f146" fmla="val 8620"/>
              <a:gd name="f147" fmla="val 20110"/>
              <a:gd name="f148" fmla="val 8990"/>
              <a:gd name="f149" fmla="val 18660"/>
              <a:gd name="f150" fmla="val 18740"/>
              <a:gd name="f151" fmla="val 14200"/>
              <a:gd name="f152" fmla="val 18280"/>
              <a:gd name="f153" fmla="val 12200"/>
              <a:gd name="f154" fmla="val 17000"/>
              <a:gd name="f155" fmla="val 11450"/>
              <a:gd name="f156" fmla="val 14320"/>
              <a:gd name="f157" fmla="val 17980"/>
              <a:gd name="f158" fmla="val 14350"/>
              <a:gd name="f159" fmla="val 17680"/>
              <a:gd name="f160" fmla="val 14370"/>
              <a:gd name="f161" fmla="val 17360"/>
              <a:gd name="f162" fmla="val 8220"/>
              <a:gd name="f163" fmla="val 8060"/>
              <a:gd name="f164" fmla="val 19250"/>
              <a:gd name="f165" fmla="val 7960"/>
              <a:gd name="f166" fmla="val 18950"/>
              <a:gd name="f167" fmla="val 7860"/>
              <a:gd name="f168" fmla="val 18640"/>
              <a:gd name="f169" fmla="val 3090"/>
              <a:gd name="f170" fmla="val 3280"/>
              <a:gd name="f171" fmla="val 17540"/>
              <a:gd name="f172" fmla="val 3460"/>
              <a:gd name="f173" fmla="val 17450"/>
              <a:gd name="f174" fmla="val 12900"/>
              <a:gd name="f175" fmla="val 1780"/>
              <a:gd name="f176" fmla="val 13130"/>
              <a:gd name="f177" fmla="val 2330"/>
              <a:gd name="f178" fmla="val 13040"/>
              <a:gd name="f179" fmla="*/ 1800 1800 1"/>
              <a:gd name="f180" fmla="+- 0 0 0"/>
              <a:gd name="f181" fmla="+- 0 0 23592960"/>
              <a:gd name="f182" fmla="val 1800"/>
              <a:gd name="f183" fmla="*/ 1200 1200 1"/>
              <a:gd name="f184" fmla="val 1200"/>
              <a:gd name="f185" fmla="*/ 700 700 1"/>
              <a:gd name="f186" fmla="val 700"/>
              <a:gd name="f187" fmla="*/ f5 1 21600"/>
              <a:gd name="f188" fmla="*/ f6 1 21600"/>
              <a:gd name="f189" fmla="*/ f9 1 180"/>
              <a:gd name="f190" fmla="pin -2147483647 f0 2147483647"/>
              <a:gd name="f191" fmla="pin -2147483647 f1 2147483647"/>
              <a:gd name="f192" fmla="*/ 0 f9 1"/>
              <a:gd name="f193" fmla="*/ f180 f2 1"/>
              <a:gd name="f194" fmla="*/ f181 f2 1"/>
              <a:gd name="f195" fmla="+- f190 0 10800"/>
              <a:gd name="f196" fmla="+- f191 0 10800"/>
              <a:gd name="f197" fmla="val f190"/>
              <a:gd name="f198" fmla="val f191"/>
              <a:gd name="f199" fmla="*/ f190 f187 1"/>
              <a:gd name="f200" fmla="*/ f191 f188 1"/>
              <a:gd name="f201" fmla="*/ 3000 f187 1"/>
              <a:gd name="f202" fmla="*/ 17110 f187 1"/>
              <a:gd name="f203" fmla="*/ 17330 f188 1"/>
              <a:gd name="f204" fmla="*/ 3320 f188 1"/>
              <a:gd name="f205" fmla="*/ f192 1 f4"/>
              <a:gd name="f206" fmla="*/ f193 1 f4"/>
              <a:gd name="f207" fmla="*/ f194 1 f4"/>
              <a:gd name="f208" fmla="+- 0 0 f196"/>
              <a:gd name="f209" fmla="+- 0 0 f195"/>
              <a:gd name="f210" fmla="+- 0 0 f205"/>
              <a:gd name="f211" fmla="+- f206 0 f3"/>
              <a:gd name="f212" fmla="+- f207 0 f3"/>
              <a:gd name="f213" fmla="at2 f208 f209"/>
              <a:gd name="f214" fmla="*/ f210 f2 1"/>
              <a:gd name="f215" fmla="+- f212 0 f211"/>
              <a:gd name="f216" fmla="+- f213 f3 0"/>
              <a:gd name="f217" fmla="*/ f214 1 f9"/>
              <a:gd name="f218" fmla="*/ f216 f9 1"/>
              <a:gd name="f219" fmla="+- f217 0 f3"/>
              <a:gd name="f220" fmla="*/ f218 1 f2"/>
              <a:gd name="f221" fmla="cos 1 f219"/>
              <a:gd name="f222" fmla="sin 1 f219"/>
              <a:gd name="f223" fmla="+- 0 0 f220"/>
              <a:gd name="f224" fmla="+- 0 0 f221"/>
              <a:gd name="f225" fmla="+- 0 0 f222"/>
              <a:gd name="f226" fmla="val f223"/>
              <a:gd name="f227" fmla="*/ 1800 f224 1"/>
              <a:gd name="f228" fmla="*/ 1800 f225 1"/>
              <a:gd name="f229" fmla="*/ 1200 f224 1"/>
              <a:gd name="f230" fmla="*/ 1200 f225 1"/>
              <a:gd name="f231" fmla="*/ 700 f224 1"/>
              <a:gd name="f232" fmla="*/ 700 f225 1"/>
              <a:gd name="f233" fmla="*/ f226 1 f189"/>
              <a:gd name="f234" fmla="*/ f227 f227 1"/>
              <a:gd name="f235" fmla="*/ f228 f228 1"/>
              <a:gd name="f236" fmla="*/ f229 f229 1"/>
              <a:gd name="f237" fmla="*/ f230 f230 1"/>
              <a:gd name="f238" fmla="*/ f231 f231 1"/>
              <a:gd name="f239" fmla="*/ f232 f232 1"/>
              <a:gd name="f240" fmla="*/ f233 f189 1"/>
              <a:gd name="f241" fmla="+- f234 f235 0"/>
              <a:gd name="f242" fmla="+- f236 f237 0"/>
              <a:gd name="f243" fmla="+- f238 f239 0"/>
              <a:gd name="f244" fmla="+- 0 0 f240"/>
              <a:gd name="f245" fmla="sqrt f241"/>
              <a:gd name="f246" fmla="sqrt f242"/>
              <a:gd name="f247" fmla="sqrt f243"/>
              <a:gd name="f248" fmla="*/ f244 f2 1"/>
              <a:gd name="f249" fmla="*/ f179 1 f245"/>
              <a:gd name="f250" fmla="*/ f183 1 f246"/>
              <a:gd name="f251" fmla="*/ f185 1 f247"/>
              <a:gd name="f252" fmla="*/ f248 1 f9"/>
              <a:gd name="f253" fmla="*/ f224 f249 1"/>
              <a:gd name="f254" fmla="*/ f225 f249 1"/>
              <a:gd name="f255" fmla="*/ f224 f250 1"/>
              <a:gd name="f256" fmla="*/ f225 f250 1"/>
              <a:gd name="f257" fmla="*/ f224 f251 1"/>
              <a:gd name="f258" fmla="*/ f225 f251 1"/>
              <a:gd name="f259" fmla="+- f252 0 f3"/>
              <a:gd name="f260" fmla="+- f197 0 f257"/>
              <a:gd name="f261" fmla="+- f198 0 f258"/>
              <a:gd name="f262" fmla="sin 1 f259"/>
              <a:gd name="f263" fmla="cos 1 f259"/>
              <a:gd name="f264" fmla="+- 0 0 f262"/>
              <a:gd name="f265" fmla="+- 0 0 f263"/>
              <a:gd name="f266" fmla="*/ 10800 f264 1"/>
              <a:gd name="f267" fmla="*/ 10800 f265 1"/>
              <a:gd name="f268" fmla="+- f266 10800 0"/>
              <a:gd name="f269" fmla="+- f267 10800 0"/>
              <a:gd name="f270" fmla="*/ f266 1 12"/>
              <a:gd name="f271" fmla="*/ f267 1 12"/>
              <a:gd name="f272" fmla="+- f190 0 f268"/>
              <a:gd name="f273" fmla="+- f191 0 f269"/>
              <a:gd name="f274" fmla="*/ f272 1 3"/>
              <a:gd name="f275" fmla="*/ f273 1 3"/>
              <a:gd name="f276" fmla="*/ f272 2 1"/>
              <a:gd name="f277" fmla="*/ f273 2 1"/>
              <a:gd name="f278" fmla="*/ f276 1 3"/>
              <a:gd name="f279" fmla="*/ f277 1 3"/>
              <a:gd name="f280" fmla="+- f274 f268 0"/>
              <a:gd name="f281" fmla="+- f275 f269 0"/>
              <a:gd name="f282" fmla="+- f280 0 f270"/>
              <a:gd name="f283" fmla="+- f281 0 f271"/>
              <a:gd name="f284" fmla="+- f278 f268 0"/>
              <a:gd name="f285" fmla="+- f279 f269 0"/>
              <a:gd name="f286" fmla="+- f282 0 f253"/>
              <a:gd name="f287" fmla="+- f283 0 f254"/>
              <a:gd name="f288" fmla="+- f284 0 f255"/>
              <a:gd name="f289" fmla="+- f285 0 f256"/>
            </a:gdLst>
            <a:ahLst>
              <a:ahXY gdRefX="f0" minX="f10" maxX="f11" gdRefY="f1" minY="f10" maxY="f11">
                <a:pos x="f199" y="f20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1" t="f204" r="f202" b="f203"/>
            <a:pathLst>
              <a:path w="21600" h="21600">
                <a:moveTo>
                  <a:pt x="f12" y="f13"/>
                </a:moveTo>
                <a:cubicBezTo>
                  <a:pt x="f14" y="f15"/>
                  <a:pt x="f16" y="f17"/>
                  <a:pt x="f18" y="f17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7"/>
                  <a:pt x="f39" y="f7"/>
                </a:cubicBezTo>
                <a:cubicBezTo>
                  <a:pt x="f40" y="f7"/>
                  <a:pt x="f41" y="f42"/>
                  <a:pt x="f43" y="f44"/>
                </a:cubicBezTo>
                <a:cubicBezTo>
                  <a:pt x="f45" y="f46"/>
                  <a:pt x="f47" y="f7"/>
                  <a:pt x="f48" y="f7"/>
                </a:cubicBezTo>
                <a:cubicBezTo>
                  <a:pt x="f49" y="f7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60" y="f61"/>
                  <a:pt x="f62" y="f63"/>
                </a:cubicBezTo>
                <a:cubicBezTo>
                  <a:pt x="f64" y="f65"/>
                  <a:pt x="f8" y="f66"/>
                  <a:pt x="f8" y="f67"/>
                </a:cubicBezTo>
                <a:cubicBezTo>
                  <a:pt x="f8" y="f68"/>
                  <a:pt x="f69" y="f70"/>
                  <a:pt x="f71" y="f72"/>
                </a:cubicBezTo>
                <a:cubicBezTo>
                  <a:pt x="f71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54"/>
                  <a:pt x="f83" y="f8"/>
                  <a:pt x="f84" y="f8"/>
                </a:cubicBezTo>
                <a:cubicBezTo>
                  <a:pt x="f85" y="f8"/>
                  <a:pt x="f86" y="f87"/>
                  <a:pt x="f88" y="f89"/>
                </a:cubicBezTo>
                <a:cubicBezTo>
                  <a:pt x="f90" y="f91"/>
                  <a:pt x="f92" y="f93"/>
                  <a:pt x="f94" y="f93"/>
                </a:cubicBezTo>
                <a:cubicBezTo>
                  <a:pt x="f95" y="f93"/>
                  <a:pt x="f96" y="f97"/>
                  <a:pt x="f98" y="f99"/>
                </a:cubicBezTo>
                <a:cubicBezTo>
                  <a:pt x="f100" y="f101"/>
                  <a:pt x="f102" y="f103"/>
                  <a:pt x="f102" y="f104"/>
                </a:cubicBezTo>
                <a:cubicBezTo>
                  <a:pt x="f102" y="f105"/>
                  <a:pt x="f31" y="f106"/>
                  <a:pt x="f107" y="f108"/>
                </a:cubicBezTo>
                <a:cubicBezTo>
                  <a:pt x="f109" y="f110"/>
                  <a:pt x="f7" y="f34"/>
                  <a:pt x="f7" y="f111"/>
                </a:cubicBezTo>
                <a:cubicBezTo>
                  <a:pt x="f7" y="f112"/>
                  <a:pt x="f113" y="f114"/>
                  <a:pt x="f12" y="f13"/>
                </a:cubicBezTo>
                <a:close/>
              </a:path>
              <a:path w="21600" h="21600" fill="none">
                <a:moveTo>
                  <a:pt x="f12" y="f13"/>
                </a:moveTo>
                <a:cubicBezTo>
                  <a:pt x="f20" y="f115"/>
                  <a:pt x="f116" y="f117"/>
                  <a:pt x="f118" y="f119"/>
                </a:cubicBezTo>
              </a:path>
              <a:path w="21600" h="21600" fill="none">
                <a:moveTo>
                  <a:pt x="f23" y="f24"/>
                </a:moveTo>
                <a:cubicBezTo>
                  <a:pt x="f61" y="f120"/>
                  <a:pt x="f121" y="f122"/>
                  <a:pt x="f123" y="f124"/>
                </a:cubicBezTo>
              </a:path>
              <a:path w="21600" h="21600" fill="none">
                <a:moveTo>
                  <a:pt x="f34" y="f35"/>
                </a:moveTo>
                <a:cubicBezTo>
                  <a:pt x="f125" y="f126"/>
                  <a:pt x="f127" y="f128"/>
                  <a:pt x="f129" y="f130"/>
                </a:cubicBezTo>
              </a:path>
              <a:path w="21600" h="21600" fill="none">
                <a:moveTo>
                  <a:pt x="f43" y="f44"/>
                </a:moveTo>
                <a:cubicBezTo>
                  <a:pt x="f131" y="f132"/>
                  <a:pt x="f133" y="f134"/>
                  <a:pt x="f135" y="f136"/>
                </a:cubicBezTo>
              </a:path>
              <a:path w="21600" h="21600" fill="none">
                <a:moveTo>
                  <a:pt x="f52" y="f53"/>
                </a:moveTo>
                <a:cubicBezTo>
                  <a:pt x="f137" y="f138"/>
                  <a:pt x="f139" y="f140"/>
                  <a:pt x="f141" y="f142"/>
                </a:cubicBezTo>
              </a:path>
              <a:path w="21600" h="21600" fill="none">
                <a:moveTo>
                  <a:pt x="f62" y="f63"/>
                </a:moveTo>
                <a:cubicBezTo>
                  <a:pt x="f143" y="f144"/>
                  <a:pt x="f145" y="f146"/>
                  <a:pt x="f147" y="f148"/>
                </a:cubicBezTo>
              </a:path>
              <a:path w="21600" h="21600" fill="none">
                <a:moveTo>
                  <a:pt x="f149" y="f72"/>
                </a:moveTo>
                <a:cubicBezTo>
                  <a:pt x="f150" y="f151"/>
                  <a:pt x="f152" y="f153"/>
                  <a:pt x="f154" y="f155"/>
                </a:cubicBezTo>
              </a:path>
              <a:path w="21600" h="21600" fill="none">
                <a:moveTo>
                  <a:pt x="f80" y="f81"/>
                </a:moveTo>
                <a:cubicBezTo>
                  <a:pt x="f156" y="f157"/>
                  <a:pt x="f158" y="f159"/>
                  <a:pt x="f160" y="f161"/>
                </a:cubicBezTo>
              </a:path>
              <a:path w="21600" h="21600" fill="none">
                <a:moveTo>
                  <a:pt x="f162" y="f89"/>
                </a:moveTo>
                <a:cubicBezTo>
                  <a:pt x="f163" y="f164"/>
                  <a:pt x="f165" y="f166"/>
                  <a:pt x="f167" y="f168"/>
                </a:cubicBezTo>
              </a:path>
              <a:path w="21600" h="21600" fill="none">
                <a:moveTo>
                  <a:pt x="f98" y="f99"/>
                </a:moveTo>
                <a:cubicBezTo>
                  <a:pt x="f169" y="f101"/>
                  <a:pt x="f170" y="f171"/>
                  <a:pt x="f172" y="f173"/>
                </a:cubicBezTo>
              </a:path>
              <a:path w="21600" h="21600" fill="none">
                <a:moveTo>
                  <a:pt x="f107" y="f108"/>
                </a:moveTo>
                <a:cubicBezTo>
                  <a:pt x="f132" y="f174"/>
                  <a:pt x="f175" y="f176"/>
                  <a:pt x="f177" y="f178"/>
                </a:cubicBezTo>
              </a:path>
              <a:path w="21600" h="21600">
                <a:moveTo>
                  <a:pt x="f286" y="f287"/>
                </a:moveTo>
                <a:arcTo wR="f182" hR="f182" stAng="f211" swAng="f215"/>
                <a:close/>
              </a:path>
              <a:path w="21600" h="21600">
                <a:moveTo>
                  <a:pt x="f288" y="f289"/>
                </a:moveTo>
                <a:arcTo wR="f184" hR="f184" stAng="f211" swAng="f215"/>
                <a:close/>
              </a:path>
              <a:path w="21600" h="21600">
                <a:moveTo>
                  <a:pt x="f260" y="f261"/>
                </a:moveTo>
                <a:arcTo wR="f186" hR="f186" stAng="f211" swAng="f215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740879" y="611640"/>
            <a:ext cx="8187840" cy="6288479"/>
          </a:xfrm>
        </p:spPr>
        <p:txBody>
          <a:bodyPr lIns="100800" tIns="50400" rIns="100800" bIns="5040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pt-BR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302400" lvl="0" indent="-302400" algn="ctr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900" b="1">
                <a:latin typeface="Trebuchet MS"/>
              </a:rPr>
              <a:t>Associar o que o preocupa subjetivamente com o que se objetiva como</a:t>
            </a:r>
          </a:p>
          <a:p>
            <a:pPr marL="302400" lvl="0" indent="-302400" algn="ctr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900" b="1">
                <a:latin typeface="Trebuchet MS"/>
              </a:rPr>
              <a:t>um possível maltrato sob a ótica profissional.</a:t>
            </a:r>
          </a:p>
          <a:p>
            <a:pPr marL="302400" lvl="0" indent="-302400" algn="ctr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900" b="1">
              <a:latin typeface="Trebuchet MS"/>
            </a:endParaRPr>
          </a:p>
          <a:p>
            <a:pPr marL="302400" lvl="0" indent="-302400" algn="just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400" i="1">
                <a:latin typeface="Comic Sans MS" pitchFamily="66"/>
              </a:rPr>
              <a:t>Essa preocupação que o senhor me expressou - que cada vez mais depende dos outros - me sugere o quão difícil é para o senhor depender das outras pessoas que não são da sua família,principalmente nos cuidados com a sua higiene pessoal."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1"/>
          <p:cNvSpPr/>
          <p:nvPr/>
        </p:nvSpPr>
        <p:spPr>
          <a:xfrm>
            <a:off x="180000" y="2340000"/>
            <a:ext cx="9180000" cy="3600000"/>
          </a:xfrm>
          <a:custGeom>
            <a:avLst>
              <a:gd name="f0" fmla="val 2180"/>
              <a:gd name="f1" fmla="val 22416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-2147483647"/>
              <a:gd name="f11" fmla="val 2147483647"/>
              <a:gd name="f12" fmla="val 1930"/>
              <a:gd name="f13" fmla="val 7160"/>
              <a:gd name="f14" fmla="val 1530"/>
              <a:gd name="f15" fmla="val 4490"/>
              <a:gd name="f16" fmla="val 3400"/>
              <a:gd name="f17" fmla="val 1970"/>
              <a:gd name="f18" fmla="val 5270"/>
              <a:gd name="f19" fmla="val 5860"/>
              <a:gd name="f20" fmla="val 1950"/>
              <a:gd name="f21" fmla="val 6470"/>
              <a:gd name="f22" fmla="val 2210"/>
              <a:gd name="f23" fmla="val 6970"/>
              <a:gd name="f24" fmla="val 2600"/>
              <a:gd name="f25" fmla="val 7450"/>
              <a:gd name="f26" fmla="val 1390"/>
              <a:gd name="f27" fmla="val 8340"/>
              <a:gd name="f28" fmla="val 650"/>
              <a:gd name="f29" fmla="val 9340"/>
              <a:gd name="f30" fmla="val 10004"/>
              <a:gd name="f31" fmla="val 690"/>
              <a:gd name="f32" fmla="val 10710"/>
              <a:gd name="f33" fmla="val 1050"/>
              <a:gd name="f34" fmla="val 11210"/>
              <a:gd name="f35" fmla="val 1700"/>
              <a:gd name="f36" fmla="val 11570"/>
              <a:gd name="f37" fmla="val 630"/>
              <a:gd name="f38" fmla="val 12330"/>
              <a:gd name="f39" fmla="val 13150"/>
              <a:gd name="f40" fmla="val 13840"/>
              <a:gd name="f41" fmla="val 14470"/>
              <a:gd name="f42" fmla="val 460"/>
              <a:gd name="f43" fmla="val 14870"/>
              <a:gd name="f44" fmla="val 1160"/>
              <a:gd name="f45" fmla="val 15330"/>
              <a:gd name="f46" fmla="val 440"/>
              <a:gd name="f47" fmla="val 16020"/>
              <a:gd name="f48" fmla="val 16740"/>
              <a:gd name="f49" fmla="val 17910"/>
              <a:gd name="f50" fmla="val 18900"/>
              <a:gd name="f51" fmla="val 1130"/>
              <a:gd name="f52" fmla="val 19110"/>
              <a:gd name="f53" fmla="val 2710"/>
              <a:gd name="f54" fmla="val 20240"/>
              <a:gd name="f55" fmla="val 3150"/>
              <a:gd name="f56" fmla="val 21060"/>
              <a:gd name="f57" fmla="val 4580"/>
              <a:gd name="f58" fmla="val 6220"/>
              <a:gd name="f59" fmla="val 6720"/>
              <a:gd name="f60" fmla="val 21000"/>
              <a:gd name="f61" fmla="val 7200"/>
              <a:gd name="f62" fmla="val 20830"/>
              <a:gd name="f63" fmla="val 7660"/>
              <a:gd name="f64" fmla="val 21310"/>
              <a:gd name="f65" fmla="val 8460"/>
              <a:gd name="f66" fmla="val 9450"/>
              <a:gd name="f67" fmla="val 10460"/>
              <a:gd name="f68" fmla="val 12750"/>
              <a:gd name="f69" fmla="val 20310"/>
              <a:gd name="f70" fmla="val 14680"/>
              <a:gd name="f71" fmla="val 18650"/>
              <a:gd name="f72" fmla="val 15010"/>
              <a:gd name="f73" fmla="val 17200"/>
              <a:gd name="f74" fmla="val 17370"/>
              <a:gd name="f75" fmla="val 18920"/>
              <a:gd name="f76" fmla="val 15770"/>
              <a:gd name="f77" fmla="val 15220"/>
              <a:gd name="f78" fmla="val 14700"/>
              <a:gd name="f79" fmla="val 18710"/>
              <a:gd name="f80" fmla="val 14240"/>
              <a:gd name="f81" fmla="val 18310"/>
              <a:gd name="f82" fmla="val 13820"/>
              <a:gd name="f83" fmla="val 12490"/>
              <a:gd name="f84" fmla="val 11000"/>
              <a:gd name="f85" fmla="val 9890"/>
              <a:gd name="f86" fmla="val 8840"/>
              <a:gd name="f87" fmla="val 20790"/>
              <a:gd name="f88" fmla="val 8210"/>
              <a:gd name="f89" fmla="val 19510"/>
              <a:gd name="f90" fmla="val 7620"/>
              <a:gd name="f91" fmla="val 20000"/>
              <a:gd name="f92" fmla="val 7930"/>
              <a:gd name="f93" fmla="val 20290"/>
              <a:gd name="f94" fmla="val 6240"/>
              <a:gd name="f95" fmla="val 4850"/>
              <a:gd name="f96" fmla="val 3570"/>
              <a:gd name="f97" fmla="val 19280"/>
              <a:gd name="f98" fmla="val 2900"/>
              <a:gd name="f99" fmla="val 17640"/>
              <a:gd name="f100" fmla="val 1300"/>
              <a:gd name="f101" fmla="val 17600"/>
              <a:gd name="f102" fmla="val 480"/>
              <a:gd name="f103" fmla="val 16300"/>
              <a:gd name="f104" fmla="val 14660"/>
              <a:gd name="f105" fmla="val 13900"/>
              <a:gd name="f106" fmla="val 13210"/>
              <a:gd name="f107" fmla="val 1070"/>
              <a:gd name="f108" fmla="val 12640"/>
              <a:gd name="f109" fmla="val 380"/>
              <a:gd name="f110" fmla="val 12160"/>
              <a:gd name="f111" fmla="val 10120"/>
              <a:gd name="f112" fmla="val 8590"/>
              <a:gd name="f113" fmla="val 840"/>
              <a:gd name="f114" fmla="val 7330"/>
              <a:gd name="f115" fmla="val 7410"/>
              <a:gd name="f116" fmla="val 2040"/>
              <a:gd name="f117" fmla="val 7690"/>
              <a:gd name="f118" fmla="val 2090"/>
              <a:gd name="f119" fmla="val 7920"/>
              <a:gd name="f120" fmla="val 2790"/>
              <a:gd name="f121" fmla="val 7480"/>
              <a:gd name="f122" fmla="val 3050"/>
              <a:gd name="f123" fmla="val 7670"/>
              <a:gd name="f124" fmla="val 3310"/>
              <a:gd name="f125" fmla="val 11130"/>
              <a:gd name="f126" fmla="val 1910"/>
              <a:gd name="f127" fmla="val 11080"/>
              <a:gd name="f128" fmla="val 2160"/>
              <a:gd name="f129" fmla="val 11030"/>
              <a:gd name="f130" fmla="val 2400"/>
              <a:gd name="f131" fmla="val 14720"/>
              <a:gd name="f132" fmla="val 1400"/>
              <a:gd name="f133" fmla="val 14640"/>
              <a:gd name="f134" fmla="val 1720"/>
              <a:gd name="f135" fmla="val 14540"/>
              <a:gd name="f136" fmla="val 2010"/>
              <a:gd name="f137" fmla="val 19130"/>
              <a:gd name="f138" fmla="val 2890"/>
              <a:gd name="f139" fmla="val 19230"/>
              <a:gd name="f140" fmla="val 3290"/>
              <a:gd name="f141" fmla="val 19190"/>
              <a:gd name="f142" fmla="val 3380"/>
              <a:gd name="f143" fmla="val 20660"/>
              <a:gd name="f144" fmla="val 8170"/>
              <a:gd name="f145" fmla="val 20430"/>
              <a:gd name="f146" fmla="val 8620"/>
              <a:gd name="f147" fmla="val 20110"/>
              <a:gd name="f148" fmla="val 8990"/>
              <a:gd name="f149" fmla="val 18660"/>
              <a:gd name="f150" fmla="val 18740"/>
              <a:gd name="f151" fmla="val 14200"/>
              <a:gd name="f152" fmla="val 18280"/>
              <a:gd name="f153" fmla="val 12200"/>
              <a:gd name="f154" fmla="val 17000"/>
              <a:gd name="f155" fmla="val 11450"/>
              <a:gd name="f156" fmla="val 14320"/>
              <a:gd name="f157" fmla="val 17980"/>
              <a:gd name="f158" fmla="val 14350"/>
              <a:gd name="f159" fmla="val 17680"/>
              <a:gd name="f160" fmla="val 14370"/>
              <a:gd name="f161" fmla="val 17360"/>
              <a:gd name="f162" fmla="val 8220"/>
              <a:gd name="f163" fmla="val 8060"/>
              <a:gd name="f164" fmla="val 19250"/>
              <a:gd name="f165" fmla="val 7960"/>
              <a:gd name="f166" fmla="val 18950"/>
              <a:gd name="f167" fmla="val 7860"/>
              <a:gd name="f168" fmla="val 18640"/>
              <a:gd name="f169" fmla="val 3090"/>
              <a:gd name="f170" fmla="val 3280"/>
              <a:gd name="f171" fmla="val 17540"/>
              <a:gd name="f172" fmla="val 3460"/>
              <a:gd name="f173" fmla="val 17450"/>
              <a:gd name="f174" fmla="val 12900"/>
              <a:gd name="f175" fmla="val 1780"/>
              <a:gd name="f176" fmla="val 13130"/>
              <a:gd name="f177" fmla="val 2330"/>
              <a:gd name="f178" fmla="val 13040"/>
              <a:gd name="f179" fmla="*/ 1800 1800 1"/>
              <a:gd name="f180" fmla="+- 0 0 0"/>
              <a:gd name="f181" fmla="+- 0 0 23592960"/>
              <a:gd name="f182" fmla="val 1800"/>
              <a:gd name="f183" fmla="*/ 1200 1200 1"/>
              <a:gd name="f184" fmla="val 1200"/>
              <a:gd name="f185" fmla="*/ 700 700 1"/>
              <a:gd name="f186" fmla="val 700"/>
              <a:gd name="f187" fmla="*/ f5 1 21600"/>
              <a:gd name="f188" fmla="*/ f6 1 21600"/>
              <a:gd name="f189" fmla="*/ f9 1 180"/>
              <a:gd name="f190" fmla="pin -2147483647 f0 2147483647"/>
              <a:gd name="f191" fmla="pin -2147483647 f1 2147483647"/>
              <a:gd name="f192" fmla="*/ 0 f9 1"/>
              <a:gd name="f193" fmla="*/ f180 f2 1"/>
              <a:gd name="f194" fmla="*/ f181 f2 1"/>
              <a:gd name="f195" fmla="+- f190 0 10800"/>
              <a:gd name="f196" fmla="+- f191 0 10800"/>
              <a:gd name="f197" fmla="val f190"/>
              <a:gd name="f198" fmla="val f191"/>
              <a:gd name="f199" fmla="*/ f190 f187 1"/>
              <a:gd name="f200" fmla="*/ f191 f188 1"/>
              <a:gd name="f201" fmla="*/ 3000 f187 1"/>
              <a:gd name="f202" fmla="*/ 17110 f187 1"/>
              <a:gd name="f203" fmla="*/ 17330 f188 1"/>
              <a:gd name="f204" fmla="*/ 3320 f188 1"/>
              <a:gd name="f205" fmla="*/ f192 1 f4"/>
              <a:gd name="f206" fmla="*/ f193 1 f4"/>
              <a:gd name="f207" fmla="*/ f194 1 f4"/>
              <a:gd name="f208" fmla="+- 0 0 f196"/>
              <a:gd name="f209" fmla="+- 0 0 f195"/>
              <a:gd name="f210" fmla="+- 0 0 f205"/>
              <a:gd name="f211" fmla="+- f206 0 f3"/>
              <a:gd name="f212" fmla="+- f207 0 f3"/>
              <a:gd name="f213" fmla="at2 f208 f209"/>
              <a:gd name="f214" fmla="*/ f210 f2 1"/>
              <a:gd name="f215" fmla="+- f212 0 f211"/>
              <a:gd name="f216" fmla="+- f213 f3 0"/>
              <a:gd name="f217" fmla="*/ f214 1 f9"/>
              <a:gd name="f218" fmla="*/ f216 f9 1"/>
              <a:gd name="f219" fmla="+- f217 0 f3"/>
              <a:gd name="f220" fmla="*/ f218 1 f2"/>
              <a:gd name="f221" fmla="cos 1 f219"/>
              <a:gd name="f222" fmla="sin 1 f219"/>
              <a:gd name="f223" fmla="+- 0 0 f220"/>
              <a:gd name="f224" fmla="+- 0 0 f221"/>
              <a:gd name="f225" fmla="+- 0 0 f222"/>
              <a:gd name="f226" fmla="val f223"/>
              <a:gd name="f227" fmla="*/ 1800 f224 1"/>
              <a:gd name="f228" fmla="*/ 1800 f225 1"/>
              <a:gd name="f229" fmla="*/ 1200 f224 1"/>
              <a:gd name="f230" fmla="*/ 1200 f225 1"/>
              <a:gd name="f231" fmla="*/ 700 f224 1"/>
              <a:gd name="f232" fmla="*/ 700 f225 1"/>
              <a:gd name="f233" fmla="*/ f226 1 f189"/>
              <a:gd name="f234" fmla="*/ f227 f227 1"/>
              <a:gd name="f235" fmla="*/ f228 f228 1"/>
              <a:gd name="f236" fmla="*/ f229 f229 1"/>
              <a:gd name="f237" fmla="*/ f230 f230 1"/>
              <a:gd name="f238" fmla="*/ f231 f231 1"/>
              <a:gd name="f239" fmla="*/ f232 f232 1"/>
              <a:gd name="f240" fmla="*/ f233 f189 1"/>
              <a:gd name="f241" fmla="+- f234 f235 0"/>
              <a:gd name="f242" fmla="+- f236 f237 0"/>
              <a:gd name="f243" fmla="+- f238 f239 0"/>
              <a:gd name="f244" fmla="+- 0 0 f240"/>
              <a:gd name="f245" fmla="sqrt f241"/>
              <a:gd name="f246" fmla="sqrt f242"/>
              <a:gd name="f247" fmla="sqrt f243"/>
              <a:gd name="f248" fmla="*/ f244 f2 1"/>
              <a:gd name="f249" fmla="*/ f179 1 f245"/>
              <a:gd name="f250" fmla="*/ f183 1 f246"/>
              <a:gd name="f251" fmla="*/ f185 1 f247"/>
              <a:gd name="f252" fmla="*/ f248 1 f9"/>
              <a:gd name="f253" fmla="*/ f224 f249 1"/>
              <a:gd name="f254" fmla="*/ f225 f249 1"/>
              <a:gd name="f255" fmla="*/ f224 f250 1"/>
              <a:gd name="f256" fmla="*/ f225 f250 1"/>
              <a:gd name="f257" fmla="*/ f224 f251 1"/>
              <a:gd name="f258" fmla="*/ f225 f251 1"/>
              <a:gd name="f259" fmla="+- f252 0 f3"/>
              <a:gd name="f260" fmla="+- f197 0 f257"/>
              <a:gd name="f261" fmla="+- f198 0 f258"/>
              <a:gd name="f262" fmla="sin 1 f259"/>
              <a:gd name="f263" fmla="cos 1 f259"/>
              <a:gd name="f264" fmla="+- 0 0 f262"/>
              <a:gd name="f265" fmla="+- 0 0 f263"/>
              <a:gd name="f266" fmla="*/ 10800 f264 1"/>
              <a:gd name="f267" fmla="*/ 10800 f265 1"/>
              <a:gd name="f268" fmla="+- f266 10800 0"/>
              <a:gd name="f269" fmla="+- f267 10800 0"/>
              <a:gd name="f270" fmla="*/ f266 1 12"/>
              <a:gd name="f271" fmla="*/ f267 1 12"/>
              <a:gd name="f272" fmla="+- f190 0 f268"/>
              <a:gd name="f273" fmla="+- f191 0 f269"/>
              <a:gd name="f274" fmla="*/ f272 1 3"/>
              <a:gd name="f275" fmla="*/ f273 1 3"/>
              <a:gd name="f276" fmla="*/ f272 2 1"/>
              <a:gd name="f277" fmla="*/ f273 2 1"/>
              <a:gd name="f278" fmla="*/ f276 1 3"/>
              <a:gd name="f279" fmla="*/ f277 1 3"/>
              <a:gd name="f280" fmla="+- f274 f268 0"/>
              <a:gd name="f281" fmla="+- f275 f269 0"/>
              <a:gd name="f282" fmla="+- f280 0 f270"/>
              <a:gd name="f283" fmla="+- f281 0 f271"/>
              <a:gd name="f284" fmla="+- f278 f268 0"/>
              <a:gd name="f285" fmla="+- f279 f269 0"/>
              <a:gd name="f286" fmla="+- f282 0 f253"/>
              <a:gd name="f287" fmla="+- f283 0 f254"/>
              <a:gd name="f288" fmla="+- f284 0 f255"/>
              <a:gd name="f289" fmla="+- f285 0 f256"/>
            </a:gdLst>
            <a:ahLst>
              <a:ahXY gdRefX="f0" minX="f10" maxX="f11" gdRefY="f1" minY="f10" maxY="f11">
                <a:pos x="f199" y="f20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1" t="f204" r="f202" b="f203"/>
            <a:pathLst>
              <a:path w="21600" h="21600">
                <a:moveTo>
                  <a:pt x="f12" y="f13"/>
                </a:moveTo>
                <a:cubicBezTo>
                  <a:pt x="f14" y="f15"/>
                  <a:pt x="f16" y="f17"/>
                  <a:pt x="f18" y="f17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7"/>
                  <a:pt x="f39" y="f7"/>
                </a:cubicBezTo>
                <a:cubicBezTo>
                  <a:pt x="f40" y="f7"/>
                  <a:pt x="f41" y="f42"/>
                  <a:pt x="f43" y="f44"/>
                </a:cubicBezTo>
                <a:cubicBezTo>
                  <a:pt x="f45" y="f46"/>
                  <a:pt x="f47" y="f7"/>
                  <a:pt x="f48" y="f7"/>
                </a:cubicBezTo>
                <a:cubicBezTo>
                  <a:pt x="f49" y="f7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60" y="f61"/>
                  <a:pt x="f62" y="f63"/>
                </a:cubicBezTo>
                <a:cubicBezTo>
                  <a:pt x="f64" y="f65"/>
                  <a:pt x="f8" y="f66"/>
                  <a:pt x="f8" y="f67"/>
                </a:cubicBezTo>
                <a:cubicBezTo>
                  <a:pt x="f8" y="f68"/>
                  <a:pt x="f69" y="f70"/>
                  <a:pt x="f71" y="f72"/>
                </a:cubicBezTo>
                <a:cubicBezTo>
                  <a:pt x="f71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54"/>
                  <a:pt x="f83" y="f8"/>
                  <a:pt x="f84" y="f8"/>
                </a:cubicBezTo>
                <a:cubicBezTo>
                  <a:pt x="f85" y="f8"/>
                  <a:pt x="f86" y="f87"/>
                  <a:pt x="f88" y="f89"/>
                </a:cubicBezTo>
                <a:cubicBezTo>
                  <a:pt x="f90" y="f91"/>
                  <a:pt x="f92" y="f93"/>
                  <a:pt x="f94" y="f93"/>
                </a:cubicBezTo>
                <a:cubicBezTo>
                  <a:pt x="f95" y="f93"/>
                  <a:pt x="f96" y="f97"/>
                  <a:pt x="f98" y="f99"/>
                </a:cubicBezTo>
                <a:cubicBezTo>
                  <a:pt x="f100" y="f101"/>
                  <a:pt x="f102" y="f103"/>
                  <a:pt x="f102" y="f104"/>
                </a:cubicBezTo>
                <a:cubicBezTo>
                  <a:pt x="f102" y="f105"/>
                  <a:pt x="f31" y="f106"/>
                  <a:pt x="f107" y="f108"/>
                </a:cubicBezTo>
                <a:cubicBezTo>
                  <a:pt x="f109" y="f110"/>
                  <a:pt x="f7" y="f34"/>
                  <a:pt x="f7" y="f111"/>
                </a:cubicBezTo>
                <a:cubicBezTo>
                  <a:pt x="f7" y="f112"/>
                  <a:pt x="f113" y="f114"/>
                  <a:pt x="f12" y="f13"/>
                </a:cubicBezTo>
                <a:close/>
              </a:path>
              <a:path w="21600" h="21600" fill="none">
                <a:moveTo>
                  <a:pt x="f12" y="f13"/>
                </a:moveTo>
                <a:cubicBezTo>
                  <a:pt x="f20" y="f115"/>
                  <a:pt x="f116" y="f117"/>
                  <a:pt x="f118" y="f119"/>
                </a:cubicBezTo>
              </a:path>
              <a:path w="21600" h="21600" fill="none">
                <a:moveTo>
                  <a:pt x="f23" y="f24"/>
                </a:moveTo>
                <a:cubicBezTo>
                  <a:pt x="f61" y="f120"/>
                  <a:pt x="f121" y="f122"/>
                  <a:pt x="f123" y="f124"/>
                </a:cubicBezTo>
              </a:path>
              <a:path w="21600" h="21600" fill="none">
                <a:moveTo>
                  <a:pt x="f34" y="f35"/>
                </a:moveTo>
                <a:cubicBezTo>
                  <a:pt x="f125" y="f126"/>
                  <a:pt x="f127" y="f128"/>
                  <a:pt x="f129" y="f130"/>
                </a:cubicBezTo>
              </a:path>
              <a:path w="21600" h="21600" fill="none">
                <a:moveTo>
                  <a:pt x="f43" y="f44"/>
                </a:moveTo>
                <a:cubicBezTo>
                  <a:pt x="f131" y="f132"/>
                  <a:pt x="f133" y="f134"/>
                  <a:pt x="f135" y="f136"/>
                </a:cubicBezTo>
              </a:path>
              <a:path w="21600" h="21600" fill="none">
                <a:moveTo>
                  <a:pt x="f52" y="f53"/>
                </a:moveTo>
                <a:cubicBezTo>
                  <a:pt x="f137" y="f138"/>
                  <a:pt x="f139" y="f140"/>
                  <a:pt x="f141" y="f142"/>
                </a:cubicBezTo>
              </a:path>
              <a:path w="21600" h="21600" fill="none">
                <a:moveTo>
                  <a:pt x="f62" y="f63"/>
                </a:moveTo>
                <a:cubicBezTo>
                  <a:pt x="f143" y="f144"/>
                  <a:pt x="f145" y="f146"/>
                  <a:pt x="f147" y="f148"/>
                </a:cubicBezTo>
              </a:path>
              <a:path w="21600" h="21600" fill="none">
                <a:moveTo>
                  <a:pt x="f149" y="f72"/>
                </a:moveTo>
                <a:cubicBezTo>
                  <a:pt x="f150" y="f151"/>
                  <a:pt x="f152" y="f153"/>
                  <a:pt x="f154" y="f155"/>
                </a:cubicBezTo>
              </a:path>
              <a:path w="21600" h="21600" fill="none">
                <a:moveTo>
                  <a:pt x="f80" y="f81"/>
                </a:moveTo>
                <a:cubicBezTo>
                  <a:pt x="f156" y="f157"/>
                  <a:pt x="f158" y="f159"/>
                  <a:pt x="f160" y="f161"/>
                </a:cubicBezTo>
              </a:path>
              <a:path w="21600" h="21600" fill="none">
                <a:moveTo>
                  <a:pt x="f162" y="f89"/>
                </a:moveTo>
                <a:cubicBezTo>
                  <a:pt x="f163" y="f164"/>
                  <a:pt x="f165" y="f166"/>
                  <a:pt x="f167" y="f168"/>
                </a:cubicBezTo>
              </a:path>
              <a:path w="21600" h="21600" fill="none">
                <a:moveTo>
                  <a:pt x="f98" y="f99"/>
                </a:moveTo>
                <a:cubicBezTo>
                  <a:pt x="f169" y="f101"/>
                  <a:pt x="f170" y="f171"/>
                  <a:pt x="f172" y="f173"/>
                </a:cubicBezTo>
              </a:path>
              <a:path w="21600" h="21600" fill="none">
                <a:moveTo>
                  <a:pt x="f107" y="f108"/>
                </a:moveTo>
                <a:cubicBezTo>
                  <a:pt x="f132" y="f174"/>
                  <a:pt x="f175" y="f176"/>
                  <a:pt x="f177" y="f178"/>
                </a:cubicBezTo>
              </a:path>
              <a:path w="21600" h="21600">
                <a:moveTo>
                  <a:pt x="f286" y="f287"/>
                </a:moveTo>
                <a:arcTo wR="f182" hR="f182" stAng="f211" swAng="f215"/>
                <a:close/>
              </a:path>
              <a:path w="21600" h="21600">
                <a:moveTo>
                  <a:pt x="f288" y="f289"/>
                </a:moveTo>
                <a:arcTo wR="f184" hR="f184" stAng="f211" swAng="f215"/>
                <a:close/>
              </a:path>
              <a:path w="21600" h="21600">
                <a:moveTo>
                  <a:pt x="f260" y="f261"/>
                </a:moveTo>
                <a:arcTo wR="f186" hR="f186" stAng="f211" swAng="f215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740879" y="395280"/>
            <a:ext cx="8043840" cy="6504479"/>
          </a:xfrm>
        </p:spPr>
        <p:txBody>
          <a:bodyPr lIns="100800" tIns="50400" rIns="100800" bIns="5040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pt-BR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302400" lvl="0" indent="-302400" algn="ctr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900" b="1">
                <a:latin typeface="Trebuchet MS"/>
              </a:rPr>
              <a:t>Utilizar perguntas abertas e objetivas. Algumas mais gerais e outras mais</a:t>
            </a:r>
          </a:p>
          <a:p>
            <a:pPr marL="302400" lvl="0" indent="-302400" algn="ctr" hangingPunct="1">
              <a:spcBef>
                <a:spcPts val="660"/>
              </a:spcBef>
              <a:spcAft>
                <a:spcPts val="0"/>
              </a:spcAft>
              <a:buNone/>
            </a:pPr>
            <a:r>
              <a:rPr lang="pt-BR" sz="2900" b="1">
                <a:latin typeface="Trebuchet MS"/>
              </a:rPr>
              <a:t>especificam. As perguntas devem propiciar um clima de escuta e confiança:</a:t>
            </a:r>
          </a:p>
          <a:p>
            <a:pPr marL="302400" lvl="0" indent="-302400" algn="just" hangingPunct="1">
              <a:spcBef>
                <a:spcPts val="660"/>
              </a:spcBef>
              <a:spcAft>
                <a:spcPts val="0"/>
              </a:spcAft>
              <a:buNone/>
            </a:pPr>
            <a:endParaRPr lang="pt-BR" sz="2900">
              <a:latin typeface="Trebuchet MS"/>
            </a:endParaRPr>
          </a:p>
          <a:p>
            <a:pPr marL="302400" lvl="0" indent="-302400" algn="just" hangingPunct="1">
              <a:spcBef>
                <a:spcPts val="660"/>
              </a:spcBef>
              <a:spcAft>
                <a:spcPts val="0"/>
              </a:spcAft>
              <a:buNone/>
            </a:pPr>
            <a:r>
              <a:rPr lang="pt-BR" sz="2900" b="1" i="1">
                <a:latin typeface="Trebuchet MS"/>
              </a:rPr>
              <a:t>“O que o senhor conversa com o seu filho quando ele não vai trabalhar?Interessa-me muito saber a sua opinião de como a senhor está vivendo, suas dificuldades, suas facilidades.”</a:t>
            </a:r>
          </a:p>
        </p:txBody>
      </p:sp>
      <p:sp>
        <p:nvSpPr>
          <p:cNvPr id="4" name="Retângulo 3"/>
          <p:cNvSpPr/>
          <p:nvPr/>
        </p:nvSpPr>
        <p:spPr>
          <a:xfrm>
            <a:off x="5638680" y="6443999"/>
            <a:ext cx="4780079" cy="36611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rPr>
              <a:t>Caderno de Violência Contra a Pessoa Idosa 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1"/>
          <p:cNvSpPr/>
          <p:nvPr/>
        </p:nvSpPr>
        <p:spPr>
          <a:xfrm>
            <a:off x="180000" y="2160000"/>
            <a:ext cx="8820000" cy="3240000"/>
          </a:xfrm>
          <a:custGeom>
            <a:avLst>
              <a:gd name="f0" fmla="val 2269"/>
              <a:gd name="f1" fmla="val 24906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-2147483647"/>
              <a:gd name="f11" fmla="val 2147483647"/>
              <a:gd name="f12" fmla="val 1930"/>
              <a:gd name="f13" fmla="val 7160"/>
              <a:gd name="f14" fmla="val 1530"/>
              <a:gd name="f15" fmla="val 4490"/>
              <a:gd name="f16" fmla="val 3400"/>
              <a:gd name="f17" fmla="val 1970"/>
              <a:gd name="f18" fmla="val 5270"/>
              <a:gd name="f19" fmla="val 5860"/>
              <a:gd name="f20" fmla="val 1950"/>
              <a:gd name="f21" fmla="val 6470"/>
              <a:gd name="f22" fmla="val 2210"/>
              <a:gd name="f23" fmla="val 6970"/>
              <a:gd name="f24" fmla="val 2600"/>
              <a:gd name="f25" fmla="val 7450"/>
              <a:gd name="f26" fmla="val 1390"/>
              <a:gd name="f27" fmla="val 8340"/>
              <a:gd name="f28" fmla="val 650"/>
              <a:gd name="f29" fmla="val 9340"/>
              <a:gd name="f30" fmla="val 10004"/>
              <a:gd name="f31" fmla="val 690"/>
              <a:gd name="f32" fmla="val 10710"/>
              <a:gd name="f33" fmla="val 1050"/>
              <a:gd name="f34" fmla="val 11210"/>
              <a:gd name="f35" fmla="val 1700"/>
              <a:gd name="f36" fmla="val 11570"/>
              <a:gd name="f37" fmla="val 630"/>
              <a:gd name="f38" fmla="val 12330"/>
              <a:gd name="f39" fmla="val 13150"/>
              <a:gd name="f40" fmla="val 13840"/>
              <a:gd name="f41" fmla="val 14470"/>
              <a:gd name="f42" fmla="val 460"/>
              <a:gd name="f43" fmla="val 14870"/>
              <a:gd name="f44" fmla="val 1160"/>
              <a:gd name="f45" fmla="val 15330"/>
              <a:gd name="f46" fmla="val 440"/>
              <a:gd name="f47" fmla="val 16020"/>
              <a:gd name="f48" fmla="val 16740"/>
              <a:gd name="f49" fmla="val 17910"/>
              <a:gd name="f50" fmla="val 18900"/>
              <a:gd name="f51" fmla="val 1130"/>
              <a:gd name="f52" fmla="val 19110"/>
              <a:gd name="f53" fmla="val 2710"/>
              <a:gd name="f54" fmla="val 20240"/>
              <a:gd name="f55" fmla="val 3150"/>
              <a:gd name="f56" fmla="val 21060"/>
              <a:gd name="f57" fmla="val 4580"/>
              <a:gd name="f58" fmla="val 6220"/>
              <a:gd name="f59" fmla="val 6720"/>
              <a:gd name="f60" fmla="val 21000"/>
              <a:gd name="f61" fmla="val 7200"/>
              <a:gd name="f62" fmla="val 20830"/>
              <a:gd name="f63" fmla="val 7660"/>
              <a:gd name="f64" fmla="val 21310"/>
              <a:gd name="f65" fmla="val 8460"/>
              <a:gd name="f66" fmla="val 9450"/>
              <a:gd name="f67" fmla="val 10460"/>
              <a:gd name="f68" fmla="val 12750"/>
              <a:gd name="f69" fmla="val 20310"/>
              <a:gd name="f70" fmla="val 14680"/>
              <a:gd name="f71" fmla="val 18650"/>
              <a:gd name="f72" fmla="val 15010"/>
              <a:gd name="f73" fmla="val 17200"/>
              <a:gd name="f74" fmla="val 17370"/>
              <a:gd name="f75" fmla="val 18920"/>
              <a:gd name="f76" fmla="val 15770"/>
              <a:gd name="f77" fmla="val 15220"/>
              <a:gd name="f78" fmla="val 14700"/>
              <a:gd name="f79" fmla="val 18710"/>
              <a:gd name="f80" fmla="val 14240"/>
              <a:gd name="f81" fmla="val 18310"/>
              <a:gd name="f82" fmla="val 13820"/>
              <a:gd name="f83" fmla="val 12490"/>
              <a:gd name="f84" fmla="val 11000"/>
              <a:gd name="f85" fmla="val 9890"/>
              <a:gd name="f86" fmla="val 8840"/>
              <a:gd name="f87" fmla="val 20790"/>
              <a:gd name="f88" fmla="val 8210"/>
              <a:gd name="f89" fmla="val 19510"/>
              <a:gd name="f90" fmla="val 7620"/>
              <a:gd name="f91" fmla="val 20000"/>
              <a:gd name="f92" fmla="val 7930"/>
              <a:gd name="f93" fmla="val 20290"/>
              <a:gd name="f94" fmla="val 6240"/>
              <a:gd name="f95" fmla="val 4850"/>
              <a:gd name="f96" fmla="val 3570"/>
              <a:gd name="f97" fmla="val 19280"/>
              <a:gd name="f98" fmla="val 2900"/>
              <a:gd name="f99" fmla="val 17640"/>
              <a:gd name="f100" fmla="val 1300"/>
              <a:gd name="f101" fmla="val 17600"/>
              <a:gd name="f102" fmla="val 480"/>
              <a:gd name="f103" fmla="val 16300"/>
              <a:gd name="f104" fmla="val 14660"/>
              <a:gd name="f105" fmla="val 13900"/>
              <a:gd name="f106" fmla="val 13210"/>
              <a:gd name="f107" fmla="val 1070"/>
              <a:gd name="f108" fmla="val 12640"/>
              <a:gd name="f109" fmla="val 380"/>
              <a:gd name="f110" fmla="val 12160"/>
              <a:gd name="f111" fmla="val 10120"/>
              <a:gd name="f112" fmla="val 8590"/>
              <a:gd name="f113" fmla="val 840"/>
              <a:gd name="f114" fmla="val 7330"/>
              <a:gd name="f115" fmla="val 7410"/>
              <a:gd name="f116" fmla="val 2040"/>
              <a:gd name="f117" fmla="val 7690"/>
              <a:gd name="f118" fmla="val 2090"/>
              <a:gd name="f119" fmla="val 7920"/>
              <a:gd name="f120" fmla="val 2790"/>
              <a:gd name="f121" fmla="val 7480"/>
              <a:gd name="f122" fmla="val 3050"/>
              <a:gd name="f123" fmla="val 7670"/>
              <a:gd name="f124" fmla="val 3310"/>
              <a:gd name="f125" fmla="val 11130"/>
              <a:gd name="f126" fmla="val 1910"/>
              <a:gd name="f127" fmla="val 11080"/>
              <a:gd name="f128" fmla="val 2160"/>
              <a:gd name="f129" fmla="val 11030"/>
              <a:gd name="f130" fmla="val 2400"/>
              <a:gd name="f131" fmla="val 14720"/>
              <a:gd name="f132" fmla="val 1400"/>
              <a:gd name="f133" fmla="val 14640"/>
              <a:gd name="f134" fmla="val 1720"/>
              <a:gd name="f135" fmla="val 14540"/>
              <a:gd name="f136" fmla="val 2010"/>
              <a:gd name="f137" fmla="val 19130"/>
              <a:gd name="f138" fmla="val 2890"/>
              <a:gd name="f139" fmla="val 19230"/>
              <a:gd name="f140" fmla="val 3290"/>
              <a:gd name="f141" fmla="val 19190"/>
              <a:gd name="f142" fmla="val 3380"/>
              <a:gd name="f143" fmla="val 20660"/>
              <a:gd name="f144" fmla="val 8170"/>
              <a:gd name="f145" fmla="val 20430"/>
              <a:gd name="f146" fmla="val 8620"/>
              <a:gd name="f147" fmla="val 20110"/>
              <a:gd name="f148" fmla="val 8990"/>
              <a:gd name="f149" fmla="val 18660"/>
              <a:gd name="f150" fmla="val 18740"/>
              <a:gd name="f151" fmla="val 14200"/>
              <a:gd name="f152" fmla="val 18280"/>
              <a:gd name="f153" fmla="val 12200"/>
              <a:gd name="f154" fmla="val 17000"/>
              <a:gd name="f155" fmla="val 11450"/>
              <a:gd name="f156" fmla="val 14320"/>
              <a:gd name="f157" fmla="val 17980"/>
              <a:gd name="f158" fmla="val 14350"/>
              <a:gd name="f159" fmla="val 17680"/>
              <a:gd name="f160" fmla="val 14370"/>
              <a:gd name="f161" fmla="val 17360"/>
              <a:gd name="f162" fmla="val 8220"/>
              <a:gd name="f163" fmla="val 8060"/>
              <a:gd name="f164" fmla="val 19250"/>
              <a:gd name="f165" fmla="val 7960"/>
              <a:gd name="f166" fmla="val 18950"/>
              <a:gd name="f167" fmla="val 7860"/>
              <a:gd name="f168" fmla="val 18640"/>
              <a:gd name="f169" fmla="val 3090"/>
              <a:gd name="f170" fmla="val 3280"/>
              <a:gd name="f171" fmla="val 17540"/>
              <a:gd name="f172" fmla="val 3460"/>
              <a:gd name="f173" fmla="val 17450"/>
              <a:gd name="f174" fmla="val 12900"/>
              <a:gd name="f175" fmla="val 1780"/>
              <a:gd name="f176" fmla="val 13130"/>
              <a:gd name="f177" fmla="val 2330"/>
              <a:gd name="f178" fmla="val 13040"/>
              <a:gd name="f179" fmla="*/ 1800 1800 1"/>
              <a:gd name="f180" fmla="+- 0 0 0"/>
              <a:gd name="f181" fmla="+- 0 0 23592960"/>
              <a:gd name="f182" fmla="val 1800"/>
              <a:gd name="f183" fmla="*/ 1200 1200 1"/>
              <a:gd name="f184" fmla="val 1200"/>
              <a:gd name="f185" fmla="*/ 700 700 1"/>
              <a:gd name="f186" fmla="val 700"/>
              <a:gd name="f187" fmla="*/ f5 1 21600"/>
              <a:gd name="f188" fmla="*/ f6 1 21600"/>
              <a:gd name="f189" fmla="*/ f9 1 180"/>
              <a:gd name="f190" fmla="pin -2147483647 f0 2147483647"/>
              <a:gd name="f191" fmla="pin -2147483647 f1 2147483647"/>
              <a:gd name="f192" fmla="*/ 0 f9 1"/>
              <a:gd name="f193" fmla="*/ f180 f2 1"/>
              <a:gd name="f194" fmla="*/ f181 f2 1"/>
              <a:gd name="f195" fmla="+- f190 0 10800"/>
              <a:gd name="f196" fmla="+- f191 0 10800"/>
              <a:gd name="f197" fmla="val f190"/>
              <a:gd name="f198" fmla="val f191"/>
              <a:gd name="f199" fmla="*/ f190 f187 1"/>
              <a:gd name="f200" fmla="*/ f191 f188 1"/>
              <a:gd name="f201" fmla="*/ 3000 f187 1"/>
              <a:gd name="f202" fmla="*/ 17110 f187 1"/>
              <a:gd name="f203" fmla="*/ 17330 f188 1"/>
              <a:gd name="f204" fmla="*/ 3320 f188 1"/>
              <a:gd name="f205" fmla="*/ f192 1 f4"/>
              <a:gd name="f206" fmla="*/ f193 1 f4"/>
              <a:gd name="f207" fmla="*/ f194 1 f4"/>
              <a:gd name="f208" fmla="+- 0 0 f196"/>
              <a:gd name="f209" fmla="+- 0 0 f195"/>
              <a:gd name="f210" fmla="+- 0 0 f205"/>
              <a:gd name="f211" fmla="+- f206 0 f3"/>
              <a:gd name="f212" fmla="+- f207 0 f3"/>
              <a:gd name="f213" fmla="at2 f208 f209"/>
              <a:gd name="f214" fmla="*/ f210 f2 1"/>
              <a:gd name="f215" fmla="+- f212 0 f211"/>
              <a:gd name="f216" fmla="+- f213 f3 0"/>
              <a:gd name="f217" fmla="*/ f214 1 f9"/>
              <a:gd name="f218" fmla="*/ f216 f9 1"/>
              <a:gd name="f219" fmla="+- f217 0 f3"/>
              <a:gd name="f220" fmla="*/ f218 1 f2"/>
              <a:gd name="f221" fmla="cos 1 f219"/>
              <a:gd name="f222" fmla="sin 1 f219"/>
              <a:gd name="f223" fmla="+- 0 0 f220"/>
              <a:gd name="f224" fmla="+- 0 0 f221"/>
              <a:gd name="f225" fmla="+- 0 0 f222"/>
              <a:gd name="f226" fmla="val f223"/>
              <a:gd name="f227" fmla="*/ 1800 f224 1"/>
              <a:gd name="f228" fmla="*/ 1800 f225 1"/>
              <a:gd name="f229" fmla="*/ 1200 f224 1"/>
              <a:gd name="f230" fmla="*/ 1200 f225 1"/>
              <a:gd name="f231" fmla="*/ 700 f224 1"/>
              <a:gd name="f232" fmla="*/ 700 f225 1"/>
              <a:gd name="f233" fmla="*/ f226 1 f189"/>
              <a:gd name="f234" fmla="*/ f227 f227 1"/>
              <a:gd name="f235" fmla="*/ f228 f228 1"/>
              <a:gd name="f236" fmla="*/ f229 f229 1"/>
              <a:gd name="f237" fmla="*/ f230 f230 1"/>
              <a:gd name="f238" fmla="*/ f231 f231 1"/>
              <a:gd name="f239" fmla="*/ f232 f232 1"/>
              <a:gd name="f240" fmla="*/ f233 f189 1"/>
              <a:gd name="f241" fmla="+- f234 f235 0"/>
              <a:gd name="f242" fmla="+- f236 f237 0"/>
              <a:gd name="f243" fmla="+- f238 f239 0"/>
              <a:gd name="f244" fmla="+- 0 0 f240"/>
              <a:gd name="f245" fmla="sqrt f241"/>
              <a:gd name="f246" fmla="sqrt f242"/>
              <a:gd name="f247" fmla="sqrt f243"/>
              <a:gd name="f248" fmla="*/ f244 f2 1"/>
              <a:gd name="f249" fmla="*/ f179 1 f245"/>
              <a:gd name="f250" fmla="*/ f183 1 f246"/>
              <a:gd name="f251" fmla="*/ f185 1 f247"/>
              <a:gd name="f252" fmla="*/ f248 1 f9"/>
              <a:gd name="f253" fmla="*/ f224 f249 1"/>
              <a:gd name="f254" fmla="*/ f225 f249 1"/>
              <a:gd name="f255" fmla="*/ f224 f250 1"/>
              <a:gd name="f256" fmla="*/ f225 f250 1"/>
              <a:gd name="f257" fmla="*/ f224 f251 1"/>
              <a:gd name="f258" fmla="*/ f225 f251 1"/>
              <a:gd name="f259" fmla="+- f252 0 f3"/>
              <a:gd name="f260" fmla="+- f197 0 f257"/>
              <a:gd name="f261" fmla="+- f198 0 f258"/>
              <a:gd name="f262" fmla="sin 1 f259"/>
              <a:gd name="f263" fmla="cos 1 f259"/>
              <a:gd name="f264" fmla="+- 0 0 f262"/>
              <a:gd name="f265" fmla="+- 0 0 f263"/>
              <a:gd name="f266" fmla="*/ 10800 f264 1"/>
              <a:gd name="f267" fmla="*/ 10800 f265 1"/>
              <a:gd name="f268" fmla="+- f266 10800 0"/>
              <a:gd name="f269" fmla="+- f267 10800 0"/>
              <a:gd name="f270" fmla="*/ f266 1 12"/>
              <a:gd name="f271" fmla="*/ f267 1 12"/>
              <a:gd name="f272" fmla="+- f190 0 f268"/>
              <a:gd name="f273" fmla="+- f191 0 f269"/>
              <a:gd name="f274" fmla="*/ f272 1 3"/>
              <a:gd name="f275" fmla="*/ f273 1 3"/>
              <a:gd name="f276" fmla="*/ f272 2 1"/>
              <a:gd name="f277" fmla="*/ f273 2 1"/>
              <a:gd name="f278" fmla="*/ f276 1 3"/>
              <a:gd name="f279" fmla="*/ f277 1 3"/>
              <a:gd name="f280" fmla="+- f274 f268 0"/>
              <a:gd name="f281" fmla="+- f275 f269 0"/>
              <a:gd name="f282" fmla="+- f280 0 f270"/>
              <a:gd name="f283" fmla="+- f281 0 f271"/>
              <a:gd name="f284" fmla="+- f278 f268 0"/>
              <a:gd name="f285" fmla="+- f279 f269 0"/>
              <a:gd name="f286" fmla="+- f282 0 f253"/>
              <a:gd name="f287" fmla="+- f283 0 f254"/>
              <a:gd name="f288" fmla="+- f284 0 f255"/>
              <a:gd name="f289" fmla="+- f285 0 f256"/>
            </a:gdLst>
            <a:ahLst>
              <a:ahXY gdRefX="f0" minX="f10" maxX="f11" gdRefY="f1" minY="f10" maxY="f11">
                <a:pos x="f199" y="f20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1" t="f204" r="f202" b="f203"/>
            <a:pathLst>
              <a:path w="21600" h="21600">
                <a:moveTo>
                  <a:pt x="f12" y="f13"/>
                </a:moveTo>
                <a:cubicBezTo>
                  <a:pt x="f14" y="f15"/>
                  <a:pt x="f16" y="f17"/>
                  <a:pt x="f18" y="f17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7"/>
                  <a:pt x="f39" y="f7"/>
                </a:cubicBezTo>
                <a:cubicBezTo>
                  <a:pt x="f40" y="f7"/>
                  <a:pt x="f41" y="f42"/>
                  <a:pt x="f43" y="f44"/>
                </a:cubicBezTo>
                <a:cubicBezTo>
                  <a:pt x="f45" y="f46"/>
                  <a:pt x="f47" y="f7"/>
                  <a:pt x="f48" y="f7"/>
                </a:cubicBezTo>
                <a:cubicBezTo>
                  <a:pt x="f49" y="f7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60" y="f61"/>
                  <a:pt x="f62" y="f63"/>
                </a:cubicBezTo>
                <a:cubicBezTo>
                  <a:pt x="f64" y="f65"/>
                  <a:pt x="f8" y="f66"/>
                  <a:pt x="f8" y="f67"/>
                </a:cubicBezTo>
                <a:cubicBezTo>
                  <a:pt x="f8" y="f68"/>
                  <a:pt x="f69" y="f70"/>
                  <a:pt x="f71" y="f72"/>
                </a:cubicBezTo>
                <a:cubicBezTo>
                  <a:pt x="f71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54"/>
                  <a:pt x="f83" y="f8"/>
                  <a:pt x="f84" y="f8"/>
                </a:cubicBezTo>
                <a:cubicBezTo>
                  <a:pt x="f85" y="f8"/>
                  <a:pt x="f86" y="f87"/>
                  <a:pt x="f88" y="f89"/>
                </a:cubicBezTo>
                <a:cubicBezTo>
                  <a:pt x="f90" y="f91"/>
                  <a:pt x="f92" y="f93"/>
                  <a:pt x="f94" y="f93"/>
                </a:cubicBezTo>
                <a:cubicBezTo>
                  <a:pt x="f95" y="f93"/>
                  <a:pt x="f96" y="f97"/>
                  <a:pt x="f98" y="f99"/>
                </a:cubicBezTo>
                <a:cubicBezTo>
                  <a:pt x="f100" y="f101"/>
                  <a:pt x="f102" y="f103"/>
                  <a:pt x="f102" y="f104"/>
                </a:cubicBezTo>
                <a:cubicBezTo>
                  <a:pt x="f102" y="f105"/>
                  <a:pt x="f31" y="f106"/>
                  <a:pt x="f107" y="f108"/>
                </a:cubicBezTo>
                <a:cubicBezTo>
                  <a:pt x="f109" y="f110"/>
                  <a:pt x="f7" y="f34"/>
                  <a:pt x="f7" y="f111"/>
                </a:cubicBezTo>
                <a:cubicBezTo>
                  <a:pt x="f7" y="f112"/>
                  <a:pt x="f113" y="f114"/>
                  <a:pt x="f12" y="f13"/>
                </a:cubicBezTo>
                <a:close/>
              </a:path>
              <a:path w="21600" h="21600" fill="none">
                <a:moveTo>
                  <a:pt x="f12" y="f13"/>
                </a:moveTo>
                <a:cubicBezTo>
                  <a:pt x="f20" y="f115"/>
                  <a:pt x="f116" y="f117"/>
                  <a:pt x="f118" y="f119"/>
                </a:cubicBezTo>
              </a:path>
              <a:path w="21600" h="21600" fill="none">
                <a:moveTo>
                  <a:pt x="f23" y="f24"/>
                </a:moveTo>
                <a:cubicBezTo>
                  <a:pt x="f61" y="f120"/>
                  <a:pt x="f121" y="f122"/>
                  <a:pt x="f123" y="f124"/>
                </a:cubicBezTo>
              </a:path>
              <a:path w="21600" h="21600" fill="none">
                <a:moveTo>
                  <a:pt x="f34" y="f35"/>
                </a:moveTo>
                <a:cubicBezTo>
                  <a:pt x="f125" y="f126"/>
                  <a:pt x="f127" y="f128"/>
                  <a:pt x="f129" y="f130"/>
                </a:cubicBezTo>
              </a:path>
              <a:path w="21600" h="21600" fill="none">
                <a:moveTo>
                  <a:pt x="f43" y="f44"/>
                </a:moveTo>
                <a:cubicBezTo>
                  <a:pt x="f131" y="f132"/>
                  <a:pt x="f133" y="f134"/>
                  <a:pt x="f135" y="f136"/>
                </a:cubicBezTo>
              </a:path>
              <a:path w="21600" h="21600" fill="none">
                <a:moveTo>
                  <a:pt x="f52" y="f53"/>
                </a:moveTo>
                <a:cubicBezTo>
                  <a:pt x="f137" y="f138"/>
                  <a:pt x="f139" y="f140"/>
                  <a:pt x="f141" y="f142"/>
                </a:cubicBezTo>
              </a:path>
              <a:path w="21600" h="21600" fill="none">
                <a:moveTo>
                  <a:pt x="f62" y="f63"/>
                </a:moveTo>
                <a:cubicBezTo>
                  <a:pt x="f143" y="f144"/>
                  <a:pt x="f145" y="f146"/>
                  <a:pt x="f147" y="f148"/>
                </a:cubicBezTo>
              </a:path>
              <a:path w="21600" h="21600" fill="none">
                <a:moveTo>
                  <a:pt x="f149" y="f72"/>
                </a:moveTo>
                <a:cubicBezTo>
                  <a:pt x="f150" y="f151"/>
                  <a:pt x="f152" y="f153"/>
                  <a:pt x="f154" y="f155"/>
                </a:cubicBezTo>
              </a:path>
              <a:path w="21600" h="21600" fill="none">
                <a:moveTo>
                  <a:pt x="f80" y="f81"/>
                </a:moveTo>
                <a:cubicBezTo>
                  <a:pt x="f156" y="f157"/>
                  <a:pt x="f158" y="f159"/>
                  <a:pt x="f160" y="f161"/>
                </a:cubicBezTo>
              </a:path>
              <a:path w="21600" h="21600" fill="none">
                <a:moveTo>
                  <a:pt x="f162" y="f89"/>
                </a:moveTo>
                <a:cubicBezTo>
                  <a:pt x="f163" y="f164"/>
                  <a:pt x="f165" y="f166"/>
                  <a:pt x="f167" y="f168"/>
                </a:cubicBezTo>
              </a:path>
              <a:path w="21600" h="21600" fill="none">
                <a:moveTo>
                  <a:pt x="f98" y="f99"/>
                </a:moveTo>
                <a:cubicBezTo>
                  <a:pt x="f169" y="f101"/>
                  <a:pt x="f170" y="f171"/>
                  <a:pt x="f172" y="f173"/>
                </a:cubicBezTo>
              </a:path>
              <a:path w="21600" h="21600" fill="none">
                <a:moveTo>
                  <a:pt x="f107" y="f108"/>
                </a:moveTo>
                <a:cubicBezTo>
                  <a:pt x="f132" y="f174"/>
                  <a:pt x="f175" y="f176"/>
                  <a:pt x="f177" y="f178"/>
                </a:cubicBezTo>
              </a:path>
              <a:path w="21600" h="21600">
                <a:moveTo>
                  <a:pt x="f286" y="f287"/>
                </a:moveTo>
                <a:arcTo wR="f182" hR="f182" stAng="f211" swAng="f215"/>
                <a:close/>
              </a:path>
              <a:path w="21600" h="21600">
                <a:moveTo>
                  <a:pt x="f288" y="f289"/>
                </a:moveTo>
                <a:arcTo wR="f184" hR="f184" stAng="f211" swAng="f215"/>
                <a:close/>
              </a:path>
              <a:path w="21600" h="21600">
                <a:moveTo>
                  <a:pt x="f260" y="f261"/>
                </a:moveTo>
                <a:arcTo wR="f186" hR="f186" stAng="f211" swAng="f215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792000" y="323280"/>
            <a:ext cx="7128720" cy="4937039"/>
          </a:xfrm>
        </p:spPr>
        <p:txBody>
          <a:bodyPr lIns="100800" tIns="50400" rIns="100800" bIns="5040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pt-BR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302400" lvl="0" indent="-302400" algn="ctr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700" b="1">
                <a:latin typeface="Trebuchet MS"/>
              </a:rPr>
              <a:t>Validar o direito que tem a seus sentimentos, especialmente aos seus</a:t>
            </a:r>
          </a:p>
          <a:p>
            <a:pPr marL="302400" lvl="0" indent="-302400" algn="ctr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None/>
            </a:pPr>
            <a:r>
              <a:rPr lang="pt-BR" sz="2700" b="1">
                <a:latin typeface="Trebuchet MS"/>
              </a:rPr>
              <a:t>medos:</a:t>
            </a:r>
          </a:p>
          <a:p>
            <a:pPr marL="302400" lvl="0" indent="-302400" algn="ctr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None/>
            </a:pPr>
            <a:endParaRPr lang="pt-BR" sz="2700">
              <a:latin typeface="Trebuchet MS"/>
            </a:endParaRPr>
          </a:p>
          <a:p>
            <a:pPr marL="302400" lvl="0" indent="-302400" algn="just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None/>
            </a:pPr>
            <a:endParaRPr lang="pt-BR" sz="2700" b="1" i="1">
              <a:latin typeface="Tahoma" pitchFamily="34"/>
              <a:ea typeface="Tahoma" pitchFamily="34"/>
              <a:cs typeface="Tahoma" pitchFamily="34"/>
            </a:endParaRPr>
          </a:p>
          <a:p>
            <a:pPr marL="302400" lvl="0" indent="-302400" algn="just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None/>
            </a:pPr>
            <a:endParaRPr lang="pt-BR" sz="2700" b="1" i="1">
              <a:latin typeface="Tahoma" pitchFamily="34"/>
              <a:ea typeface="Tahoma" pitchFamily="34"/>
              <a:cs typeface="Tahoma" pitchFamily="34"/>
            </a:endParaRPr>
          </a:p>
          <a:p>
            <a:pPr marL="302400" lvl="0" indent="-302400" algn="just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None/>
            </a:pPr>
            <a:r>
              <a:rPr lang="pt-BR" sz="2700" b="1" i="1">
                <a:latin typeface="Tahoma" pitchFamily="34"/>
                <a:ea typeface="Tahoma" pitchFamily="34"/>
                <a:cs typeface="Tahoma" pitchFamily="34"/>
              </a:rPr>
              <a:t>"Entendo que esteja preocupado por não poder administrar o seu cartão bancário que está em poder do seu filho e tenha medo de que precise comprar alguma coisa e não possa...".</a:t>
            </a:r>
          </a:p>
        </p:txBody>
      </p:sp>
      <p:sp>
        <p:nvSpPr>
          <p:cNvPr id="4" name="Retângulo 3"/>
          <p:cNvSpPr/>
          <p:nvPr/>
        </p:nvSpPr>
        <p:spPr>
          <a:xfrm>
            <a:off x="5638680" y="6443999"/>
            <a:ext cx="4780079" cy="36611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rPr>
              <a:t>Caderno de Violência Contra a Pessoa Idosa 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a livre 2"/>
          <p:cNvSpPr/>
          <p:nvPr/>
        </p:nvSpPr>
        <p:spPr>
          <a:xfrm>
            <a:off x="180000" y="2700000"/>
            <a:ext cx="9000000" cy="3420000"/>
          </a:xfrm>
          <a:custGeom>
            <a:avLst>
              <a:gd name="f0" fmla="val 2223"/>
              <a:gd name="f1" fmla="val 23596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-2147483647"/>
              <a:gd name="f11" fmla="val 2147483647"/>
              <a:gd name="f12" fmla="val 1930"/>
              <a:gd name="f13" fmla="val 7160"/>
              <a:gd name="f14" fmla="val 1530"/>
              <a:gd name="f15" fmla="val 4490"/>
              <a:gd name="f16" fmla="val 3400"/>
              <a:gd name="f17" fmla="val 1970"/>
              <a:gd name="f18" fmla="val 5270"/>
              <a:gd name="f19" fmla="val 5860"/>
              <a:gd name="f20" fmla="val 1950"/>
              <a:gd name="f21" fmla="val 6470"/>
              <a:gd name="f22" fmla="val 2210"/>
              <a:gd name="f23" fmla="val 6970"/>
              <a:gd name="f24" fmla="val 2600"/>
              <a:gd name="f25" fmla="val 7450"/>
              <a:gd name="f26" fmla="val 1390"/>
              <a:gd name="f27" fmla="val 8340"/>
              <a:gd name="f28" fmla="val 650"/>
              <a:gd name="f29" fmla="val 9340"/>
              <a:gd name="f30" fmla="val 10004"/>
              <a:gd name="f31" fmla="val 690"/>
              <a:gd name="f32" fmla="val 10710"/>
              <a:gd name="f33" fmla="val 1050"/>
              <a:gd name="f34" fmla="val 11210"/>
              <a:gd name="f35" fmla="val 1700"/>
              <a:gd name="f36" fmla="val 11570"/>
              <a:gd name="f37" fmla="val 630"/>
              <a:gd name="f38" fmla="val 12330"/>
              <a:gd name="f39" fmla="val 13150"/>
              <a:gd name="f40" fmla="val 13840"/>
              <a:gd name="f41" fmla="val 14470"/>
              <a:gd name="f42" fmla="val 460"/>
              <a:gd name="f43" fmla="val 14870"/>
              <a:gd name="f44" fmla="val 1160"/>
              <a:gd name="f45" fmla="val 15330"/>
              <a:gd name="f46" fmla="val 440"/>
              <a:gd name="f47" fmla="val 16020"/>
              <a:gd name="f48" fmla="val 16740"/>
              <a:gd name="f49" fmla="val 17910"/>
              <a:gd name="f50" fmla="val 18900"/>
              <a:gd name="f51" fmla="val 1130"/>
              <a:gd name="f52" fmla="val 19110"/>
              <a:gd name="f53" fmla="val 2710"/>
              <a:gd name="f54" fmla="val 20240"/>
              <a:gd name="f55" fmla="val 3150"/>
              <a:gd name="f56" fmla="val 21060"/>
              <a:gd name="f57" fmla="val 4580"/>
              <a:gd name="f58" fmla="val 6220"/>
              <a:gd name="f59" fmla="val 6720"/>
              <a:gd name="f60" fmla="val 21000"/>
              <a:gd name="f61" fmla="val 7200"/>
              <a:gd name="f62" fmla="val 20830"/>
              <a:gd name="f63" fmla="val 7660"/>
              <a:gd name="f64" fmla="val 21310"/>
              <a:gd name="f65" fmla="val 8460"/>
              <a:gd name="f66" fmla="val 9450"/>
              <a:gd name="f67" fmla="val 10460"/>
              <a:gd name="f68" fmla="val 12750"/>
              <a:gd name="f69" fmla="val 20310"/>
              <a:gd name="f70" fmla="val 14680"/>
              <a:gd name="f71" fmla="val 18650"/>
              <a:gd name="f72" fmla="val 15010"/>
              <a:gd name="f73" fmla="val 17200"/>
              <a:gd name="f74" fmla="val 17370"/>
              <a:gd name="f75" fmla="val 18920"/>
              <a:gd name="f76" fmla="val 15770"/>
              <a:gd name="f77" fmla="val 15220"/>
              <a:gd name="f78" fmla="val 14700"/>
              <a:gd name="f79" fmla="val 18710"/>
              <a:gd name="f80" fmla="val 14240"/>
              <a:gd name="f81" fmla="val 18310"/>
              <a:gd name="f82" fmla="val 13820"/>
              <a:gd name="f83" fmla="val 12490"/>
              <a:gd name="f84" fmla="val 11000"/>
              <a:gd name="f85" fmla="val 9890"/>
              <a:gd name="f86" fmla="val 8840"/>
              <a:gd name="f87" fmla="val 20790"/>
              <a:gd name="f88" fmla="val 8210"/>
              <a:gd name="f89" fmla="val 19510"/>
              <a:gd name="f90" fmla="val 7620"/>
              <a:gd name="f91" fmla="val 20000"/>
              <a:gd name="f92" fmla="val 7930"/>
              <a:gd name="f93" fmla="val 20290"/>
              <a:gd name="f94" fmla="val 6240"/>
              <a:gd name="f95" fmla="val 4850"/>
              <a:gd name="f96" fmla="val 3570"/>
              <a:gd name="f97" fmla="val 19280"/>
              <a:gd name="f98" fmla="val 2900"/>
              <a:gd name="f99" fmla="val 17640"/>
              <a:gd name="f100" fmla="val 1300"/>
              <a:gd name="f101" fmla="val 17600"/>
              <a:gd name="f102" fmla="val 480"/>
              <a:gd name="f103" fmla="val 16300"/>
              <a:gd name="f104" fmla="val 14660"/>
              <a:gd name="f105" fmla="val 13900"/>
              <a:gd name="f106" fmla="val 13210"/>
              <a:gd name="f107" fmla="val 1070"/>
              <a:gd name="f108" fmla="val 12640"/>
              <a:gd name="f109" fmla="val 380"/>
              <a:gd name="f110" fmla="val 12160"/>
              <a:gd name="f111" fmla="val 10120"/>
              <a:gd name="f112" fmla="val 8590"/>
              <a:gd name="f113" fmla="val 840"/>
              <a:gd name="f114" fmla="val 7330"/>
              <a:gd name="f115" fmla="val 7410"/>
              <a:gd name="f116" fmla="val 2040"/>
              <a:gd name="f117" fmla="val 7690"/>
              <a:gd name="f118" fmla="val 2090"/>
              <a:gd name="f119" fmla="val 7920"/>
              <a:gd name="f120" fmla="val 2790"/>
              <a:gd name="f121" fmla="val 7480"/>
              <a:gd name="f122" fmla="val 3050"/>
              <a:gd name="f123" fmla="val 7670"/>
              <a:gd name="f124" fmla="val 3310"/>
              <a:gd name="f125" fmla="val 11130"/>
              <a:gd name="f126" fmla="val 1910"/>
              <a:gd name="f127" fmla="val 11080"/>
              <a:gd name="f128" fmla="val 2160"/>
              <a:gd name="f129" fmla="val 11030"/>
              <a:gd name="f130" fmla="val 2400"/>
              <a:gd name="f131" fmla="val 14720"/>
              <a:gd name="f132" fmla="val 1400"/>
              <a:gd name="f133" fmla="val 14640"/>
              <a:gd name="f134" fmla="val 1720"/>
              <a:gd name="f135" fmla="val 14540"/>
              <a:gd name="f136" fmla="val 2010"/>
              <a:gd name="f137" fmla="val 19130"/>
              <a:gd name="f138" fmla="val 2890"/>
              <a:gd name="f139" fmla="val 19230"/>
              <a:gd name="f140" fmla="val 3290"/>
              <a:gd name="f141" fmla="val 19190"/>
              <a:gd name="f142" fmla="val 3380"/>
              <a:gd name="f143" fmla="val 20660"/>
              <a:gd name="f144" fmla="val 8170"/>
              <a:gd name="f145" fmla="val 20430"/>
              <a:gd name="f146" fmla="val 8620"/>
              <a:gd name="f147" fmla="val 20110"/>
              <a:gd name="f148" fmla="val 8990"/>
              <a:gd name="f149" fmla="val 18660"/>
              <a:gd name="f150" fmla="val 18740"/>
              <a:gd name="f151" fmla="val 14200"/>
              <a:gd name="f152" fmla="val 18280"/>
              <a:gd name="f153" fmla="val 12200"/>
              <a:gd name="f154" fmla="val 17000"/>
              <a:gd name="f155" fmla="val 11450"/>
              <a:gd name="f156" fmla="val 14320"/>
              <a:gd name="f157" fmla="val 17980"/>
              <a:gd name="f158" fmla="val 14350"/>
              <a:gd name="f159" fmla="val 17680"/>
              <a:gd name="f160" fmla="val 14370"/>
              <a:gd name="f161" fmla="val 17360"/>
              <a:gd name="f162" fmla="val 8220"/>
              <a:gd name="f163" fmla="val 8060"/>
              <a:gd name="f164" fmla="val 19250"/>
              <a:gd name="f165" fmla="val 7960"/>
              <a:gd name="f166" fmla="val 18950"/>
              <a:gd name="f167" fmla="val 7860"/>
              <a:gd name="f168" fmla="val 18640"/>
              <a:gd name="f169" fmla="val 3090"/>
              <a:gd name="f170" fmla="val 3280"/>
              <a:gd name="f171" fmla="val 17540"/>
              <a:gd name="f172" fmla="val 3460"/>
              <a:gd name="f173" fmla="val 17450"/>
              <a:gd name="f174" fmla="val 12900"/>
              <a:gd name="f175" fmla="val 1780"/>
              <a:gd name="f176" fmla="val 13130"/>
              <a:gd name="f177" fmla="val 2330"/>
              <a:gd name="f178" fmla="val 13040"/>
              <a:gd name="f179" fmla="*/ 1800 1800 1"/>
              <a:gd name="f180" fmla="+- 0 0 0"/>
              <a:gd name="f181" fmla="+- 0 0 23592960"/>
              <a:gd name="f182" fmla="val 1800"/>
              <a:gd name="f183" fmla="*/ 1200 1200 1"/>
              <a:gd name="f184" fmla="val 1200"/>
              <a:gd name="f185" fmla="*/ 700 700 1"/>
              <a:gd name="f186" fmla="val 700"/>
              <a:gd name="f187" fmla="*/ f5 1 21600"/>
              <a:gd name="f188" fmla="*/ f6 1 21600"/>
              <a:gd name="f189" fmla="*/ f9 1 180"/>
              <a:gd name="f190" fmla="pin -2147483647 f0 2147483647"/>
              <a:gd name="f191" fmla="pin -2147483647 f1 2147483647"/>
              <a:gd name="f192" fmla="*/ 0 f9 1"/>
              <a:gd name="f193" fmla="*/ f180 f2 1"/>
              <a:gd name="f194" fmla="*/ f181 f2 1"/>
              <a:gd name="f195" fmla="+- f190 0 10800"/>
              <a:gd name="f196" fmla="+- f191 0 10800"/>
              <a:gd name="f197" fmla="val f190"/>
              <a:gd name="f198" fmla="val f191"/>
              <a:gd name="f199" fmla="*/ f190 f187 1"/>
              <a:gd name="f200" fmla="*/ f191 f188 1"/>
              <a:gd name="f201" fmla="*/ 3000 f187 1"/>
              <a:gd name="f202" fmla="*/ 17110 f187 1"/>
              <a:gd name="f203" fmla="*/ 17330 f188 1"/>
              <a:gd name="f204" fmla="*/ 3320 f188 1"/>
              <a:gd name="f205" fmla="*/ f192 1 f4"/>
              <a:gd name="f206" fmla="*/ f193 1 f4"/>
              <a:gd name="f207" fmla="*/ f194 1 f4"/>
              <a:gd name="f208" fmla="+- 0 0 f196"/>
              <a:gd name="f209" fmla="+- 0 0 f195"/>
              <a:gd name="f210" fmla="+- 0 0 f205"/>
              <a:gd name="f211" fmla="+- f206 0 f3"/>
              <a:gd name="f212" fmla="+- f207 0 f3"/>
              <a:gd name="f213" fmla="at2 f208 f209"/>
              <a:gd name="f214" fmla="*/ f210 f2 1"/>
              <a:gd name="f215" fmla="+- f212 0 f211"/>
              <a:gd name="f216" fmla="+- f213 f3 0"/>
              <a:gd name="f217" fmla="*/ f214 1 f9"/>
              <a:gd name="f218" fmla="*/ f216 f9 1"/>
              <a:gd name="f219" fmla="+- f217 0 f3"/>
              <a:gd name="f220" fmla="*/ f218 1 f2"/>
              <a:gd name="f221" fmla="cos 1 f219"/>
              <a:gd name="f222" fmla="sin 1 f219"/>
              <a:gd name="f223" fmla="+- 0 0 f220"/>
              <a:gd name="f224" fmla="+- 0 0 f221"/>
              <a:gd name="f225" fmla="+- 0 0 f222"/>
              <a:gd name="f226" fmla="val f223"/>
              <a:gd name="f227" fmla="*/ 1800 f224 1"/>
              <a:gd name="f228" fmla="*/ 1800 f225 1"/>
              <a:gd name="f229" fmla="*/ 1200 f224 1"/>
              <a:gd name="f230" fmla="*/ 1200 f225 1"/>
              <a:gd name="f231" fmla="*/ 700 f224 1"/>
              <a:gd name="f232" fmla="*/ 700 f225 1"/>
              <a:gd name="f233" fmla="*/ f226 1 f189"/>
              <a:gd name="f234" fmla="*/ f227 f227 1"/>
              <a:gd name="f235" fmla="*/ f228 f228 1"/>
              <a:gd name="f236" fmla="*/ f229 f229 1"/>
              <a:gd name="f237" fmla="*/ f230 f230 1"/>
              <a:gd name="f238" fmla="*/ f231 f231 1"/>
              <a:gd name="f239" fmla="*/ f232 f232 1"/>
              <a:gd name="f240" fmla="*/ f233 f189 1"/>
              <a:gd name="f241" fmla="+- f234 f235 0"/>
              <a:gd name="f242" fmla="+- f236 f237 0"/>
              <a:gd name="f243" fmla="+- f238 f239 0"/>
              <a:gd name="f244" fmla="+- 0 0 f240"/>
              <a:gd name="f245" fmla="sqrt f241"/>
              <a:gd name="f246" fmla="sqrt f242"/>
              <a:gd name="f247" fmla="sqrt f243"/>
              <a:gd name="f248" fmla="*/ f244 f2 1"/>
              <a:gd name="f249" fmla="*/ f179 1 f245"/>
              <a:gd name="f250" fmla="*/ f183 1 f246"/>
              <a:gd name="f251" fmla="*/ f185 1 f247"/>
              <a:gd name="f252" fmla="*/ f248 1 f9"/>
              <a:gd name="f253" fmla="*/ f224 f249 1"/>
              <a:gd name="f254" fmla="*/ f225 f249 1"/>
              <a:gd name="f255" fmla="*/ f224 f250 1"/>
              <a:gd name="f256" fmla="*/ f225 f250 1"/>
              <a:gd name="f257" fmla="*/ f224 f251 1"/>
              <a:gd name="f258" fmla="*/ f225 f251 1"/>
              <a:gd name="f259" fmla="+- f252 0 f3"/>
              <a:gd name="f260" fmla="+- f197 0 f257"/>
              <a:gd name="f261" fmla="+- f198 0 f258"/>
              <a:gd name="f262" fmla="sin 1 f259"/>
              <a:gd name="f263" fmla="cos 1 f259"/>
              <a:gd name="f264" fmla="+- 0 0 f262"/>
              <a:gd name="f265" fmla="+- 0 0 f263"/>
              <a:gd name="f266" fmla="*/ 10800 f264 1"/>
              <a:gd name="f267" fmla="*/ 10800 f265 1"/>
              <a:gd name="f268" fmla="+- f266 10800 0"/>
              <a:gd name="f269" fmla="+- f267 10800 0"/>
              <a:gd name="f270" fmla="*/ f266 1 12"/>
              <a:gd name="f271" fmla="*/ f267 1 12"/>
              <a:gd name="f272" fmla="+- f190 0 f268"/>
              <a:gd name="f273" fmla="+- f191 0 f269"/>
              <a:gd name="f274" fmla="*/ f272 1 3"/>
              <a:gd name="f275" fmla="*/ f273 1 3"/>
              <a:gd name="f276" fmla="*/ f272 2 1"/>
              <a:gd name="f277" fmla="*/ f273 2 1"/>
              <a:gd name="f278" fmla="*/ f276 1 3"/>
              <a:gd name="f279" fmla="*/ f277 1 3"/>
              <a:gd name="f280" fmla="+- f274 f268 0"/>
              <a:gd name="f281" fmla="+- f275 f269 0"/>
              <a:gd name="f282" fmla="+- f280 0 f270"/>
              <a:gd name="f283" fmla="+- f281 0 f271"/>
              <a:gd name="f284" fmla="+- f278 f268 0"/>
              <a:gd name="f285" fmla="+- f279 f269 0"/>
              <a:gd name="f286" fmla="+- f282 0 f253"/>
              <a:gd name="f287" fmla="+- f283 0 f254"/>
              <a:gd name="f288" fmla="+- f284 0 f255"/>
              <a:gd name="f289" fmla="+- f285 0 f256"/>
            </a:gdLst>
            <a:ahLst>
              <a:ahXY gdRefX="f0" minX="f10" maxX="f11" gdRefY="f1" minY="f10" maxY="f11">
                <a:pos x="f199" y="f20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1" t="f204" r="f202" b="f203"/>
            <a:pathLst>
              <a:path w="21600" h="21600">
                <a:moveTo>
                  <a:pt x="f12" y="f13"/>
                </a:moveTo>
                <a:cubicBezTo>
                  <a:pt x="f14" y="f15"/>
                  <a:pt x="f16" y="f17"/>
                  <a:pt x="f18" y="f17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7"/>
                  <a:pt x="f39" y="f7"/>
                </a:cubicBezTo>
                <a:cubicBezTo>
                  <a:pt x="f40" y="f7"/>
                  <a:pt x="f41" y="f42"/>
                  <a:pt x="f43" y="f44"/>
                </a:cubicBezTo>
                <a:cubicBezTo>
                  <a:pt x="f45" y="f46"/>
                  <a:pt x="f47" y="f7"/>
                  <a:pt x="f48" y="f7"/>
                </a:cubicBezTo>
                <a:cubicBezTo>
                  <a:pt x="f49" y="f7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60" y="f61"/>
                  <a:pt x="f62" y="f63"/>
                </a:cubicBezTo>
                <a:cubicBezTo>
                  <a:pt x="f64" y="f65"/>
                  <a:pt x="f8" y="f66"/>
                  <a:pt x="f8" y="f67"/>
                </a:cubicBezTo>
                <a:cubicBezTo>
                  <a:pt x="f8" y="f68"/>
                  <a:pt x="f69" y="f70"/>
                  <a:pt x="f71" y="f72"/>
                </a:cubicBezTo>
                <a:cubicBezTo>
                  <a:pt x="f71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54"/>
                  <a:pt x="f83" y="f8"/>
                  <a:pt x="f84" y="f8"/>
                </a:cubicBezTo>
                <a:cubicBezTo>
                  <a:pt x="f85" y="f8"/>
                  <a:pt x="f86" y="f87"/>
                  <a:pt x="f88" y="f89"/>
                </a:cubicBezTo>
                <a:cubicBezTo>
                  <a:pt x="f90" y="f91"/>
                  <a:pt x="f92" y="f93"/>
                  <a:pt x="f94" y="f93"/>
                </a:cubicBezTo>
                <a:cubicBezTo>
                  <a:pt x="f95" y="f93"/>
                  <a:pt x="f96" y="f97"/>
                  <a:pt x="f98" y="f99"/>
                </a:cubicBezTo>
                <a:cubicBezTo>
                  <a:pt x="f100" y="f101"/>
                  <a:pt x="f102" y="f103"/>
                  <a:pt x="f102" y="f104"/>
                </a:cubicBezTo>
                <a:cubicBezTo>
                  <a:pt x="f102" y="f105"/>
                  <a:pt x="f31" y="f106"/>
                  <a:pt x="f107" y="f108"/>
                </a:cubicBezTo>
                <a:cubicBezTo>
                  <a:pt x="f109" y="f110"/>
                  <a:pt x="f7" y="f34"/>
                  <a:pt x="f7" y="f111"/>
                </a:cubicBezTo>
                <a:cubicBezTo>
                  <a:pt x="f7" y="f112"/>
                  <a:pt x="f113" y="f114"/>
                  <a:pt x="f12" y="f13"/>
                </a:cubicBezTo>
                <a:close/>
              </a:path>
              <a:path w="21600" h="21600" fill="none">
                <a:moveTo>
                  <a:pt x="f12" y="f13"/>
                </a:moveTo>
                <a:cubicBezTo>
                  <a:pt x="f20" y="f115"/>
                  <a:pt x="f116" y="f117"/>
                  <a:pt x="f118" y="f119"/>
                </a:cubicBezTo>
              </a:path>
              <a:path w="21600" h="21600" fill="none">
                <a:moveTo>
                  <a:pt x="f23" y="f24"/>
                </a:moveTo>
                <a:cubicBezTo>
                  <a:pt x="f61" y="f120"/>
                  <a:pt x="f121" y="f122"/>
                  <a:pt x="f123" y="f124"/>
                </a:cubicBezTo>
              </a:path>
              <a:path w="21600" h="21600" fill="none">
                <a:moveTo>
                  <a:pt x="f34" y="f35"/>
                </a:moveTo>
                <a:cubicBezTo>
                  <a:pt x="f125" y="f126"/>
                  <a:pt x="f127" y="f128"/>
                  <a:pt x="f129" y="f130"/>
                </a:cubicBezTo>
              </a:path>
              <a:path w="21600" h="21600" fill="none">
                <a:moveTo>
                  <a:pt x="f43" y="f44"/>
                </a:moveTo>
                <a:cubicBezTo>
                  <a:pt x="f131" y="f132"/>
                  <a:pt x="f133" y="f134"/>
                  <a:pt x="f135" y="f136"/>
                </a:cubicBezTo>
              </a:path>
              <a:path w="21600" h="21600" fill="none">
                <a:moveTo>
                  <a:pt x="f52" y="f53"/>
                </a:moveTo>
                <a:cubicBezTo>
                  <a:pt x="f137" y="f138"/>
                  <a:pt x="f139" y="f140"/>
                  <a:pt x="f141" y="f142"/>
                </a:cubicBezTo>
              </a:path>
              <a:path w="21600" h="21600" fill="none">
                <a:moveTo>
                  <a:pt x="f62" y="f63"/>
                </a:moveTo>
                <a:cubicBezTo>
                  <a:pt x="f143" y="f144"/>
                  <a:pt x="f145" y="f146"/>
                  <a:pt x="f147" y="f148"/>
                </a:cubicBezTo>
              </a:path>
              <a:path w="21600" h="21600" fill="none">
                <a:moveTo>
                  <a:pt x="f149" y="f72"/>
                </a:moveTo>
                <a:cubicBezTo>
                  <a:pt x="f150" y="f151"/>
                  <a:pt x="f152" y="f153"/>
                  <a:pt x="f154" y="f155"/>
                </a:cubicBezTo>
              </a:path>
              <a:path w="21600" h="21600" fill="none">
                <a:moveTo>
                  <a:pt x="f80" y="f81"/>
                </a:moveTo>
                <a:cubicBezTo>
                  <a:pt x="f156" y="f157"/>
                  <a:pt x="f158" y="f159"/>
                  <a:pt x="f160" y="f161"/>
                </a:cubicBezTo>
              </a:path>
              <a:path w="21600" h="21600" fill="none">
                <a:moveTo>
                  <a:pt x="f162" y="f89"/>
                </a:moveTo>
                <a:cubicBezTo>
                  <a:pt x="f163" y="f164"/>
                  <a:pt x="f165" y="f166"/>
                  <a:pt x="f167" y="f168"/>
                </a:cubicBezTo>
              </a:path>
              <a:path w="21600" h="21600" fill="none">
                <a:moveTo>
                  <a:pt x="f98" y="f99"/>
                </a:moveTo>
                <a:cubicBezTo>
                  <a:pt x="f169" y="f101"/>
                  <a:pt x="f170" y="f171"/>
                  <a:pt x="f172" y="f173"/>
                </a:cubicBezTo>
              </a:path>
              <a:path w="21600" h="21600" fill="none">
                <a:moveTo>
                  <a:pt x="f107" y="f108"/>
                </a:moveTo>
                <a:cubicBezTo>
                  <a:pt x="f132" y="f174"/>
                  <a:pt x="f175" y="f176"/>
                  <a:pt x="f177" y="f178"/>
                </a:cubicBezTo>
              </a:path>
              <a:path w="21600" h="21600">
                <a:moveTo>
                  <a:pt x="f286" y="f287"/>
                </a:moveTo>
                <a:arcTo wR="f182" hR="f182" stAng="f211" swAng="f215"/>
                <a:close/>
              </a:path>
              <a:path w="21600" h="21600">
                <a:moveTo>
                  <a:pt x="f288" y="f289"/>
                </a:moveTo>
                <a:arcTo wR="f184" hR="f184" stAng="f211" swAng="f215"/>
                <a:close/>
              </a:path>
              <a:path w="21600" h="21600">
                <a:moveTo>
                  <a:pt x="f260" y="f261"/>
                </a:moveTo>
                <a:arcTo wR="f186" hR="f186" stAng="f211" swAng="f215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720000" y="323280"/>
            <a:ext cx="7056720" cy="4937039"/>
          </a:xfrm>
        </p:spPr>
        <p:txBody>
          <a:bodyPr lIns="100800" tIns="50400" rIns="100800" bIns="5040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pt-BR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302400" lvl="0" indent="-302400" algn="ctr" hangingPunct="1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700" b="1">
                <a:latin typeface="Trebuchet MS"/>
              </a:rPr>
              <a:t>Apresentar-se como alguém que pretende ajudar e apoiar a pessoa idosa,independente da categoria profissional, expressando a disponibilidade de</a:t>
            </a:r>
          </a:p>
          <a:p>
            <a:pPr marL="302400" lvl="0" indent="-302400" algn="ctr" hangingPunct="1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None/>
            </a:pPr>
            <a:r>
              <a:rPr lang="pt-BR" sz="2700" b="1">
                <a:latin typeface="Trebuchet MS"/>
              </a:rPr>
              <a:t>apoio:</a:t>
            </a:r>
          </a:p>
          <a:p>
            <a:pPr marL="302400" lvl="0" indent="-302400" algn="ctr" hangingPunct="1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None/>
            </a:pPr>
            <a:endParaRPr lang="pt-BR" sz="2700" b="1">
              <a:latin typeface="Trebuchet MS"/>
            </a:endParaRPr>
          </a:p>
          <a:p>
            <a:pPr marL="302400" lvl="0" indent="-302400" algn="just" hangingPunct="1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None/>
            </a:pPr>
            <a:r>
              <a:rPr lang="pt-BR" sz="2700" b="1" i="1">
                <a:latin typeface="Tahoma" pitchFamily="34"/>
                <a:ea typeface="Tahoma" pitchFamily="34"/>
                <a:cs typeface="Tahoma" pitchFamily="34"/>
              </a:rPr>
              <a:t>"O que você me contou é muito  importante. Aqui estamos para ajudá-la. Se você tem alguma outra coisa importante que a preocupa, estamos a sua disposição para ouvir... "</a:t>
            </a:r>
          </a:p>
        </p:txBody>
      </p:sp>
      <p:sp>
        <p:nvSpPr>
          <p:cNvPr id="5" name="Retângulo 3"/>
          <p:cNvSpPr/>
          <p:nvPr/>
        </p:nvSpPr>
        <p:spPr>
          <a:xfrm>
            <a:off x="5638680" y="6443999"/>
            <a:ext cx="4780079" cy="36611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rPr>
              <a:t>Caderno de Violência Contra a Pessoa Idosa 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a livre 2"/>
          <p:cNvSpPr/>
          <p:nvPr/>
        </p:nvSpPr>
        <p:spPr>
          <a:xfrm>
            <a:off x="0" y="2340000"/>
            <a:ext cx="8820000" cy="3240000"/>
          </a:xfrm>
          <a:custGeom>
            <a:avLst>
              <a:gd name="f0" fmla="val 2269"/>
              <a:gd name="f1" fmla="val 24906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-2147483647"/>
              <a:gd name="f11" fmla="val 2147483647"/>
              <a:gd name="f12" fmla="val 1930"/>
              <a:gd name="f13" fmla="val 7160"/>
              <a:gd name="f14" fmla="val 1530"/>
              <a:gd name="f15" fmla="val 4490"/>
              <a:gd name="f16" fmla="val 3400"/>
              <a:gd name="f17" fmla="val 1970"/>
              <a:gd name="f18" fmla="val 5270"/>
              <a:gd name="f19" fmla="val 5860"/>
              <a:gd name="f20" fmla="val 1950"/>
              <a:gd name="f21" fmla="val 6470"/>
              <a:gd name="f22" fmla="val 2210"/>
              <a:gd name="f23" fmla="val 6970"/>
              <a:gd name="f24" fmla="val 2600"/>
              <a:gd name="f25" fmla="val 7450"/>
              <a:gd name="f26" fmla="val 1390"/>
              <a:gd name="f27" fmla="val 8340"/>
              <a:gd name="f28" fmla="val 650"/>
              <a:gd name="f29" fmla="val 9340"/>
              <a:gd name="f30" fmla="val 10004"/>
              <a:gd name="f31" fmla="val 690"/>
              <a:gd name="f32" fmla="val 10710"/>
              <a:gd name="f33" fmla="val 1050"/>
              <a:gd name="f34" fmla="val 11210"/>
              <a:gd name="f35" fmla="val 1700"/>
              <a:gd name="f36" fmla="val 11570"/>
              <a:gd name="f37" fmla="val 630"/>
              <a:gd name="f38" fmla="val 12330"/>
              <a:gd name="f39" fmla="val 13150"/>
              <a:gd name="f40" fmla="val 13840"/>
              <a:gd name="f41" fmla="val 14470"/>
              <a:gd name="f42" fmla="val 460"/>
              <a:gd name="f43" fmla="val 14870"/>
              <a:gd name="f44" fmla="val 1160"/>
              <a:gd name="f45" fmla="val 15330"/>
              <a:gd name="f46" fmla="val 440"/>
              <a:gd name="f47" fmla="val 16020"/>
              <a:gd name="f48" fmla="val 16740"/>
              <a:gd name="f49" fmla="val 17910"/>
              <a:gd name="f50" fmla="val 18900"/>
              <a:gd name="f51" fmla="val 1130"/>
              <a:gd name="f52" fmla="val 19110"/>
              <a:gd name="f53" fmla="val 2710"/>
              <a:gd name="f54" fmla="val 20240"/>
              <a:gd name="f55" fmla="val 3150"/>
              <a:gd name="f56" fmla="val 21060"/>
              <a:gd name="f57" fmla="val 4580"/>
              <a:gd name="f58" fmla="val 6220"/>
              <a:gd name="f59" fmla="val 6720"/>
              <a:gd name="f60" fmla="val 21000"/>
              <a:gd name="f61" fmla="val 7200"/>
              <a:gd name="f62" fmla="val 20830"/>
              <a:gd name="f63" fmla="val 7660"/>
              <a:gd name="f64" fmla="val 21310"/>
              <a:gd name="f65" fmla="val 8460"/>
              <a:gd name="f66" fmla="val 9450"/>
              <a:gd name="f67" fmla="val 10460"/>
              <a:gd name="f68" fmla="val 12750"/>
              <a:gd name="f69" fmla="val 20310"/>
              <a:gd name="f70" fmla="val 14680"/>
              <a:gd name="f71" fmla="val 18650"/>
              <a:gd name="f72" fmla="val 15010"/>
              <a:gd name="f73" fmla="val 17200"/>
              <a:gd name="f74" fmla="val 17370"/>
              <a:gd name="f75" fmla="val 18920"/>
              <a:gd name="f76" fmla="val 15770"/>
              <a:gd name="f77" fmla="val 15220"/>
              <a:gd name="f78" fmla="val 14700"/>
              <a:gd name="f79" fmla="val 18710"/>
              <a:gd name="f80" fmla="val 14240"/>
              <a:gd name="f81" fmla="val 18310"/>
              <a:gd name="f82" fmla="val 13820"/>
              <a:gd name="f83" fmla="val 12490"/>
              <a:gd name="f84" fmla="val 11000"/>
              <a:gd name="f85" fmla="val 9890"/>
              <a:gd name="f86" fmla="val 8840"/>
              <a:gd name="f87" fmla="val 20790"/>
              <a:gd name="f88" fmla="val 8210"/>
              <a:gd name="f89" fmla="val 19510"/>
              <a:gd name="f90" fmla="val 7620"/>
              <a:gd name="f91" fmla="val 20000"/>
              <a:gd name="f92" fmla="val 7930"/>
              <a:gd name="f93" fmla="val 20290"/>
              <a:gd name="f94" fmla="val 6240"/>
              <a:gd name="f95" fmla="val 4850"/>
              <a:gd name="f96" fmla="val 3570"/>
              <a:gd name="f97" fmla="val 19280"/>
              <a:gd name="f98" fmla="val 2900"/>
              <a:gd name="f99" fmla="val 17640"/>
              <a:gd name="f100" fmla="val 1300"/>
              <a:gd name="f101" fmla="val 17600"/>
              <a:gd name="f102" fmla="val 480"/>
              <a:gd name="f103" fmla="val 16300"/>
              <a:gd name="f104" fmla="val 14660"/>
              <a:gd name="f105" fmla="val 13900"/>
              <a:gd name="f106" fmla="val 13210"/>
              <a:gd name="f107" fmla="val 1070"/>
              <a:gd name="f108" fmla="val 12640"/>
              <a:gd name="f109" fmla="val 380"/>
              <a:gd name="f110" fmla="val 12160"/>
              <a:gd name="f111" fmla="val 10120"/>
              <a:gd name="f112" fmla="val 8590"/>
              <a:gd name="f113" fmla="val 840"/>
              <a:gd name="f114" fmla="val 7330"/>
              <a:gd name="f115" fmla="val 7410"/>
              <a:gd name="f116" fmla="val 2040"/>
              <a:gd name="f117" fmla="val 7690"/>
              <a:gd name="f118" fmla="val 2090"/>
              <a:gd name="f119" fmla="val 7920"/>
              <a:gd name="f120" fmla="val 2790"/>
              <a:gd name="f121" fmla="val 7480"/>
              <a:gd name="f122" fmla="val 3050"/>
              <a:gd name="f123" fmla="val 7670"/>
              <a:gd name="f124" fmla="val 3310"/>
              <a:gd name="f125" fmla="val 11130"/>
              <a:gd name="f126" fmla="val 1910"/>
              <a:gd name="f127" fmla="val 11080"/>
              <a:gd name="f128" fmla="val 2160"/>
              <a:gd name="f129" fmla="val 11030"/>
              <a:gd name="f130" fmla="val 2400"/>
              <a:gd name="f131" fmla="val 14720"/>
              <a:gd name="f132" fmla="val 1400"/>
              <a:gd name="f133" fmla="val 14640"/>
              <a:gd name="f134" fmla="val 1720"/>
              <a:gd name="f135" fmla="val 14540"/>
              <a:gd name="f136" fmla="val 2010"/>
              <a:gd name="f137" fmla="val 19130"/>
              <a:gd name="f138" fmla="val 2890"/>
              <a:gd name="f139" fmla="val 19230"/>
              <a:gd name="f140" fmla="val 3290"/>
              <a:gd name="f141" fmla="val 19190"/>
              <a:gd name="f142" fmla="val 3380"/>
              <a:gd name="f143" fmla="val 20660"/>
              <a:gd name="f144" fmla="val 8170"/>
              <a:gd name="f145" fmla="val 20430"/>
              <a:gd name="f146" fmla="val 8620"/>
              <a:gd name="f147" fmla="val 20110"/>
              <a:gd name="f148" fmla="val 8990"/>
              <a:gd name="f149" fmla="val 18660"/>
              <a:gd name="f150" fmla="val 18740"/>
              <a:gd name="f151" fmla="val 14200"/>
              <a:gd name="f152" fmla="val 18280"/>
              <a:gd name="f153" fmla="val 12200"/>
              <a:gd name="f154" fmla="val 17000"/>
              <a:gd name="f155" fmla="val 11450"/>
              <a:gd name="f156" fmla="val 14320"/>
              <a:gd name="f157" fmla="val 17980"/>
              <a:gd name="f158" fmla="val 14350"/>
              <a:gd name="f159" fmla="val 17680"/>
              <a:gd name="f160" fmla="val 14370"/>
              <a:gd name="f161" fmla="val 17360"/>
              <a:gd name="f162" fmla="val 8220"/>
              <a:gd name="f163" fmla="val 8060"/>
              <a:gd name="f164" fmla="val 19250"/>
              <a:gd name="f165" fmla="val 7960"/>
              <a:gd name="f166" fmla="val 18950"/>
              <a:gd name="f167" fmla="val 7860"/>
              <a:gd name="f168" fmla="val 18640"/>
              <a:gd name="f169" fmla="val 3090"/>
              <a:gd name="f170" fmla="val 3280"/>
              <a:gd name="f171" fmla="val 17540"/>
              <a:gd name="f172" fmla="val 3460"/>
              <a:gd name="f173" fmla="val 17450"/>
              <a:gd name="f174" fmla="val 12900"/>
              <a:gd name="f175" fmla="val 1780"/>
              <a:gd name="f176" fmla="val 13130"/>
              <a:gd name="f177" fmla="val 2330"/>
              <a:gd name="f178" fmla="val 13040"/>
              <a:gd name="f179" fmla="*/ 1800 1800 1"/>
              <a:gd name="f180" fmla="+- 0 0 0"/>
              <a:gd name="f181" fmla="+- 0 0 23592960"/>
              <a:gd name="f182" fmla="val 1800"/>
              <a:gd name="f183" fmla="*/ 1200 1200 1"/>
              <a:gd name="f184" fmla="val 1200"/>
              <a:gd name="f185" fmla="*/ 700 700 1"/>
              <a:gd name="f186" fmla="val 700"/>
              <a:gd name="f187" fmla="*/ f5 1 21600"/>
              <a:gd name="f188" fmla="*/ f6 1 21600"/>
              <a:gd name="f189" fmla="*/ f9 1 180"/>
              <a:gd name="f190" fmla="pin -2147483647 f0 2147483647"/>
              <a:gd name="f191" fmla="pin -2147483647 f1 2147483647"/>
              <a:gd name="f192" fmla="*/ 0 f9 1"/>
              <a:gd name="f193" fmla="*/ f180 f2 1"/>
              <a:gd name="f194" fmla="*/ f181 f2 1"/>
              <a:gd name="f195" fmla="+- f190 0 10800"/>
              <a:gd name="f196" fmla="+- f191 0 10800"/>
              <a:gd name="f197" fmla="val f190"/>
              <a:gd name="f198" fmla="val f191"/>
              <a:gd name="f199" fmla="*/ f190 f187 1"/>
              <a:gd name="f200" fmla="*/ f191 f188 1"/>
              <a:gd name="f201" fmla="*/ 3000 f187 1"/>
              <a:gd name="f202" fmla="*/ 17110 f187 1"/>
              <a:gd name="f203" fmla="*/ 17330 f188 1"/>
              <a:gd name="f204" fmla="*/ 3320 f188 1"/>
              <a:gd name="f205" fmla="*/ f192 1 f4"/>
              <a:gd name="f206" fmla="*/ f193 1 f4"/>
              <a:gd name="f207" fmla="*/ f194 1 f4"/>
              <a:gd name="f208" fmla="+- 0 0 f196"/>
              <a:gd name="f209" fmla="+- 0 0 f195"/>
              <a:gd name="f210" fmla="+- 0 0 f205"/>
              <a:gd name="f211" fmla="+- f206 0 f3"/>
              <a:gd name="f212" fmla="+- f207 0 f3"/>
              <a:gd name="f213" fmla="at2 f208 f209"/>
              <a:gd name="f214" fmla="*/ f210 f2 1"/>
              <a:gd name="f215" fmla="+- f212 0 f211"/>
              <a:gd name="f216" fmla="+- f213 f3 0"/>
              <a:gd name="f217" fmla="*/ f214 1 f9"/>
              <a:gd name="f218" fmla="*/ f216 f9 1"/>
              <a:gd name="f219" fmla="+- f217 0 f3"/>
              <a:gd name="f220" fmla="*/ f218 1 f2"/>
              <a:gd name="f221" fmla="cos 1 f219"/>
              <a:gd name="f222" fmla="sin 1 f219"/>
              <a:gd name="f223" fmla="+- 0 0 f220"/>
              <a:gd name="f224" fmla="+- 0 0 f221"/>
              <a:gd name="f225" fmla="+- 0 0 f222"/>
              <a:gd name="f226" fmla="val f223"/>
              <a:gd name="f227" fmla="*/ 1800 f224 1"/>
              <a:gd name="f228" fmla="*/ 1800 f225 1"/>
              <a:gd name="f229" fmla="*/ 1200 f224 1"/>
              <a:gd name="f230" fmla="*/ 1200 f225 1"/>
              <a:gd name="f231" fmla="*/ 700 f224 1"/>
              <a:gd name="f232" fmla="*/ 700 f225 1"/>
              <a:gd name="f233" fmla="*/ f226 1 f189"/>
              <a:gd name="f234" fmla="*/ f227 f227 1"/>
              <a:gd name="f235" fmla="*/ f228 f228 1"/>
              <a:gd name="f236" fmla="*/ f229 f229 1"/>
              <a:gd name="f237" fmla="*/ f230 f230 1"/>
              <a:gd name="f238" fmla="*/ f231 f231 1"/>
              <a:gd name="f239" fmla="*/ f232 f232 1"/>
              <a:gd name="f240" fmla="*/ f233 f189 1"/>
              <a:gd name="f241" fmla="+- f234 f235 0"/>
              <a:gd name="f242" fmla="+- f236 f237 0"/>
              <a:gd name="f243" fmla="+- f238 f239 0"/>
              <a:gd name="f244" fmla="+- 0 0 f240"/>
              <a:gd name="f245" fmla="sqrt f241"/>
              <a:gd name="f246" fmla="sqrt f242"/>
              <a:gd name="f247" fmla="sqrt f243"/>
              <a:gd name="f248" fmla="*/ f244 f2 1"/>
              <a:gd name="f249" fmla="*/ f179 1 f245"/>
              <a:gd name="f250" fmla="*/ f183 1 f246"/>
              <a:gd name="f251" fmla="*/ f185 1 f247"/>
              <a:gd name="f252" fmla="*/ f248 1 f9"/>
              <a:gd name="f253" fmla="*/ f224 f249 1"/>
              <a:gd name="f254" fmla="*/ f225 f249 1"/>
              <a:gd name="f255" fmla="*/ f224 f250 1"/>
              <a:gd name="f256" fmla="*/ f225 f250 1"/>
              <a:gd name="f257" fmla="*/ f224 f251 1"/>
              <a:gd name="f258" fmla="*/ f225 f251 1"/>
              <a:gd name="f259" fmla="+- f252 0 f3"/>
              <a:gd name="f260" fmla="+- f197 0 f257"/>
              <a:gd name="f261" fmla="+- f198 0 f258"/>
              <a:gd name="f262" fmla="sin 1 f259"/>
              <a:gd name="f263" fmla="cos 1 f259"/>
              <a:gd name="f264" fmla="+- 0 0 f262"/>
              <a:gd name="f265" fmla="+- 0 0 f263"/>
              <a:gd name="f266" fmla="*/ 10800 f264 1"/>
              <a:gd name="f267" fmla="*/ 10800 f265 1"/>
              <a:gd name="f268" fmla="+- f266 10800 0"/>
              <a:gd name="f269" fmla="+- f267 10800 0"/>
              <a:gd name="f270" fmla="*/ f266 1 12"/>
              <a:gd name="f271" fmla="*/ f267 1 12"/>
              <a:gd name="f272" fmla="+- f190 0 f268"/>
              <a:gd name="f273" fmla="+- f191 0 f269"/>
              <a:gd name="f274" fmla="*/ f272 1 3"/>
              <a:gd name="f275" fmla="*/ f273 1 3"/>
              <a:gd name="f276" fmla="*/ f272 2 1"/>
              <a:gd name="f277" fmla="*/ f273 2 1"/>
              <a:gd name="f278" fmla="*/ f276 1 3"/>
              <a:gd name="f279" fmla="*/ f277 1 3"/>
              <a:gd name="f280" fmla="+- f274 f268 0"/>
              <a:gd name="f281" fmla="+- f275 f269 0"/>
              <a:gd name="f282" fmla="+- f280 0 f270"/>
              <a:gd name="f283" fmla="+- f281 0 f271"/>
              <a:gd name="f284" fmla="+- f278 f268 0"/>
              <a:gd name="f285" fmla="+- f279 f269 0"/>
              <a:gd name="f286" fmla="+- f282 0 f253"/>
              <a:gd name="f287" fmla="+- f283 0 f254"/>
              <a:gd name="f288" fmla="+- f284 0 f255"/>
              <a:gd name="f289" fmla="+- f285 0 f256"/>
            </a:gdLst>
            <a:ahLst>
              <a:ahXY gdRefX="f0" minX="f10" maxX="f11" gdRefY="f1" minY="f10" maxY="f11">
                <a:pos x="f199" y="f20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1" t="f204" r="f202" b="f203"/>
            <a:pathLst>
              <a:path w="21600" h="21600">
                <a:moveTo>
                  <a:pt x="f12" y="f13"/>
                </a:moveTo>
                <a:cubicBezTo>
                  <a:pt x="f14" y="f15"/>
                  <a:pt x="f16" y="f17"/>
                  <a:pt x="f18" y="f17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7"/>
                  <a:pt x="f39" y="f7"/>
                </a:cubicBezTo>
                <a:cubicBezTo>
                  <a:pt x="f40" y="f7"/>
                  <a:pt x="f41" y="f42"/>
                  <a:pt x="f43" y="f44"/>
                </a:cubicBezTo>
                <a:cubicBezTo>
                  <a:pt x="f45" y="f46"/>
                  <a:pt x="f47" y="f7"/>
                  <a:pt x="f48" y="f7"/>
                </a:cubicBezTo>
                <a:cubicBezTo>
                  <a:pt x="f49" y="f7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60" y="f61"/>
                  <a:pt x="f62" y="f63"/>
                </a:cubicBezTo>
                <a:cubicBezTo>
                  <a:pt x="f64" y="f65"/>
                  <a:pt x="f8" y="f66"/>
                  <a:pt x="f8" y="f67"/>
                </a:cubicBezTo>
                <a:cubicBezTo>
                  <a:pt x="f8" y="f68"/>
                  <a:pt x="f69" y="f70"/>
                  <a:pt x="f71" y="f72"/>
                </a:cubicBezTo>
                <a:cubicBezTo>
                  <a:pt x="f71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54"/>
                  <a:pt x="f83" y="f8"/>
                  <a:pt x="f84" y="f8"/>
                </a:cubicBezTo>
                <a:cubicBezTo>
                  <a:pt x="f85" y="f8"/>
                  <a:pt x="f86" y="f87"/>
                  <a:pt x="f88" y="f89"/>
                </a:cubicBezTo>
                <a:cubicBezTo>
                  <a:pt x="f90" y="f91"/>
                  <a:pt x="f92" y="f93"/>
                  <a:pt x="f94" y="f93"/>
                </a:cubicBezTo>
                <a:cubicBezTo>
                  <a:pt x="f95" y="f93"/>
                  <a:pt x="f96" y="f97"/>
                  <a:pt x="f98" y="f99"/>
                </a:cubicBezTo>
                <a:cubicBezTo>
                  <a:pt x="f100" y="f101"/>
                  <a:pt x="f102" y="f103"/>
                  <a:pt x="f102" y="f104"/>
                </a:cubicBezTo>
                <a:cubicBezTo>
                  <a:pt x="f102" y="f105"/>
                  <a:pt x="f31" y="f106"/>
                  <a:pt x="f107" y="f108"/>
                </a:cubicBezTo>
                <a:cubicBezTo>
                  <a:pt x="f109" y="f110"/>
                  <a:pt x="f7" y="f34"/>
                  <a:pt x="f7" y="f111"/>
                </a:cubicBezTo>
                <a:cubicBezTo>
                  <a:pt x="f7" y="f112"/>
                  <a:pt x="f113" y="f114"/>
                  <a:pt x="f12" y="f13"/>
                </a:cubicBezTo>
                <a:close/>
              </a:path>
              <a:path w="21600" h="21600" fill="none">
                <a:moveTo>
                  <a:pt x="f12" y="f13"/>
                </a:moveTo>
                <a:cubicBezTo>
                  <a:pt x="f20" y="f115"/>
                  <a:pt x="f116" y="f117"/>
                  <a:pt x="f118" y="f119"/>
                </a:cubicBezTo>
              </a:path>
              <a:path w="21600" h="21600" fill="none">
                <a:moveTo>
                  <a:pt x="f23" y="f24"/>
                </a:moveTo>
                <a:cubicBezTo>
                  <a:pt x="f61" y="f120"/>
                  <a:pt x="f121" y="f122"/>
                  <a:pt x="f123" y="f124"/>
                </a:cubicBezTo>
              </a:path>
              <a:path w="21600" h="21600" fill="none">
                <a:moveTo>
                  <a:pt x="f34" y="f35"/>
                </a:moveTo>
                <a:cubicBezTo>
                  <a:pt x="f125" y="f126"/>
                  <a:pt x="f127" y="f128"/>
                  <a:pt x="f129" y="f130"/>
                </a:cubicBezTo>
              </a:path>
              <a:path w="21600" h="21600" fill="none">
                <a:moveTo>
                  <a:pt x="f43" y="f44"/>
                </a:moveTo>
                <a:cubicBezTo>
                  <a:pt x="f131" y="f132"/>
                  <a:pt x="f133" y="f134"/>
                  <a:pt x="f135" y="f136"/>
                </a:cubicBezTo>
              </a:path>
              <a:path w="21600" h="21600" fill="none">
                <a:moveTo>
                  <a:pt x="f52" y="f53"/>
                </a:moveTo>
                <a:cubicBezTo>
                  <a:pt x="f137" y="f138"/>
                  <a:pt x="f139" y="f140"/>
                  <a:pt x="f141" y="f142"/>
                </a:cubicBezTo>
              </a:path>
              <a:path w="21600" h="21600" fill="none">
                <a:moveTo>
                  <a:pt x="f62" y="f63"/>
                </a:moveTo>
                <a:cubicBezTo>
                  <a:pt x="f143" y="f144"/>
                  <a:pt x="f145" y="f146"/>
                  <a:pt x="f147" y="f148"/>
                </a:cubicBezTo>
              </a:path>
              <a:path w="21600" h="21600" fill="none">
                <a:moveTo>
                  <a:pt x="f149" y="f72"/>
                </a:moveTo>
                <a:cubicBezTo>
                  <a:pt x="f150" y="f151"/>
                  <a:pt x="f152" y="f153"/>
                  <a:pt x="f154" y="f155"/>
                </a:cubicBezTo>
              </a:path>
              <a:path w="21600" h="21600" fill="none">
                <a:moveTo>
                  <a:pt x="f80" y="f81"/>
                </a:moveTo>
                <a:cubicBezTo>
                  <a:pt x="f156" y="f157"/>
                  <a:pt x="f158" y="f159"/>
                  <a:pt x="f160" y="f161"/>
                </a:cubicBezTo>
              </a:path>
              <a:path w="21600" h="21600" fill="none">
                <a:moveTo>
                  <a:pt x="f162" y="f89"/>
                </a:moveTo>
                <a:cubicBezTo>
                  <a:pt x="f163" y="f164"/>
                  <a:pt x="f165" y="f166"/>
                  <a:pt x="f167" y="f168"/>
                </a:cubicBezTo>
              </a:path>
              <a:path w="21600" h="21600" fill="none">
                <a:moveTo>
                  <a:pt x="f98" y="f99"/>
                </a:moveTo>
                <a:cubicBezTo>
                  <a:pt x="f169" y="f101"/>
                  <a:pt x="f170" y="f171"/>
                  <a:pt x="f172" y="f173"/>
                </a:cubicBezTo>
              </a:path>
              <a:path w="21600" h="21600" fill="none">
                <a:moveTo>
                  <a:pt x="f107" y="f108"/>
                </a:moveTo>
                <a:cubicBezTo>
                  <a:pt x="f132" y="f174"/>
                  <a:pt x="f175" y="f176"/>
                  <a:pt x="f177" y="f178"/>
                </a:cubicBezTo>
              </a:path>
              <a:path w="21600" h="21600">
                <a:moveTo>
                  <a:pt x="f286" y="f287"/>
                </a:moveTo>
                <a:arcTo wR="f182" hR="f182" stAng="f211" swAng="f215"/>
                <a:close/>
              </a:path>
              <a:path w="21600" h="21600">
                <a:moveTo>
                  <a:pt x="f288" y="f289"/>
                </a:moveTo>
                <a:arcTo wR="f184" hR="f184" stAng="f211" swAng="f215"/>
                <a:close/>
              </a:path>
              <a:path w="21600" h="21600">
                <a:moveTo>
                  <a:pt x="f260" y="f261"/>
                </a:moveTo>
                <a:arcTo wR="f186" hR="f186" stAng="f211" swAng="f215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720000" y="360000"/>
            <a:ext cx="7467840" cy="6504479"/>
          </a:xfrm>
        </p:spPr>
        <p:txBody>
          <a:bodyPr lIns="100800" tIns="50400" rIns="100800" bIns="5040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pt-BR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302400" lvl="0" indent="-302400" algn="ctr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900">
                <a:latin typeface="Trebuchet MS"/>
              </a:rPr>
              <a:t>Não emitir juízo de valor sobre as pessoas e mostrar sensibilidade diante das necessidades de todos os membros da família.</a:t>
            </a:r>
          </a:p>
          <a:p>
            <a:pPr marL="302400" lvl="0" indent="-302400" algn="ctr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900">
              <a:latin typeface="Trebuchet MS"/>
            </a:endParaRPr>
          </a:p>
          <a:p>
            <a:pPr marL="302400" lvl="0" indent="-302400" algn="just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900" b="1" i="1">
                <a:latin typeface="Tahoma" pitchFamily="34"/>
                <a:ea typeface="Tahoma" pitchFamily="34"/>
                <a:cs typeface="Tahoma" pitchFamily="34"/>
              </a:rPr>
              <a:t>"De fato, estamos diante de uma situação difícil, para vocês e para alguns dos membros da sua família..."</a:t>
            </a:r>
          </a:p>
        </p:txBody>
      </p:sp>
      <p:sp>
        <p:nvSpPr>
          <p:cNvPr id="5" name="Retângulo 3"/>
          <p:cNvSpPr/>
          <p:nvPr/>
        </p:nvSpPr>
        <p:spPr>
          <a:xfrm>
            <a:off x="5638680" y="6443999"/>
            <a:ext cx="4780079" cy="36611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rPr>
              <a:t>Caderno de Violência Contra a Pessoa Idosa 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740879" y="467640"/>
            <a:ext cx="7035840" cy="6432479"/>
          </a:xfrm>
        </p:spPr>
        <p:txBody>
          <a:bodyPr lIns="100800" tIns="50400" rIns="100800" bIns="5040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pt-BR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302400" lvl="0" indent="-302400" algn="just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900">
                <a:latin typeface="Trebuchet MS"/>
              </a:rPr>
              <a:t>Os profissionais devem estar conscientes de que enfrentarão alguns obstáculos e barreiras que poderão dificultar ou interferir.</a:t>
            </a:r>
          </a:p>
          <a:p>
            <a:pPr marL="302400" lvl="0" indent="-302400" algn="just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900">
              <a:latin typeface="Trebuchet MS"/>
            </a:endParaRPr>
          </a:p>
          <a:p>
            <a:pPr marL="302400" lvl="0" indent="-302400" algn="just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900">
                <a:latin typeface="Trebuchet MS"/>
              </a:rPr>
              <a:t>É preciso reconhecer e superar as dificuldades.</a:t>
            </a:r>
          </a:p>
          <a:p>
            <a:pPr marL="302400" lvl="0" indent="-302400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900">
              <a:latin typeface="Trebuchet MS"/>
            </a:endParaRPr>
          </a:p>
          <a:p>
            <a:pPr marL="302400" lvl="0" indent="-302400" algn="just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900">
                <a:latin typeface="Trebuchet MS"/>
              </a:rPr>
              <a:t>Elas podem vir das próprias pessoas idosas, das famílias, dos cuidadores, dos próprios profissionais e ate mesmo da sociedade que não enxerga a violência contra a pessoa idosa.</a:t>
            </a:r>
          </a:p>
          <a:p>
            <a:pPr marL="302400" lvl="0" indent="-302400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900">
              <a:latin typeface="Trebuchet M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780000" y="7020000"/>
            <a:ext cx="5180040" cy="3758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rPr>
              <a:t>Caderno de Violência Contra a Pessoa Idosa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792000" y="0"/>
            <a:ext cx="8607960" cy="1262160"/>
          </a:xfrm>
        </p:spPr>
        <p:txBody>
          <a:bodyPr anchorCtr="1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pt-BR"/>
              <a:t>O QUE NÃO DEVE SER FEITO...</a:t>
            </a:r>
          </a:p>
        </p:txBody>
      </p:sp>
      <p:sp>
        <p:nvSpPr>
          <p:cNvPr id="3" name="Espaço Reservado para Conteúdo 3"/>
          <p:cNvSpPr txBox="1">
            <a:spLocks noGrp="1"/>
          </p:cNvSpPr>
          <p:nvPr>
            <p:ph idx="1"/>
          </p:nvPr>
        </p:nvSpPr>
        <p:spPr>
          <a:xfrm>
            <a:off x="648000" y="1691640"/>
            <a:ext cx="8116199" cy="4937039"/>
          </a:xfrm>
        </p:spPr>
        <p:txBody>
          <a:bodyPr lIns="100800" tIns="50400" rIns="100800" bIns="5040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pt-BR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302400" lvl="0" indent="-302400" algn="just" hangingPunct="1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700">
                <a:latin typeface="Trebuchet MS"/>
              </a:rPr>
              <a:t>Sugerir resposta às perguntas;</a:t>
            </a:r>
          </a:p>
          <a:p>
            <a:pPr marL="302400" lvl="0" indent="-302400" algn="just" hangingPunct="1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700">
              <a:latin typeface="Trebuchet MS"/>
            </a:endParaRPr>
          </a:p>
          <a:p>
            <a:pPr marL="302400" lvl="0" indent="-302400" algn="just" hangingPunct="1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700">
                <a:latin typeface="Trebuchet MS"/>
              </a:rPr>
              <a:t>Pressionar a pessoa idosa que responda a perguntas que não quer responder.</a:t>
            </a:r>
          </a:p>
          <a:p>
            <a:pPr marL="302400" lvl="0" indent="-302400" algn="just" hangingPunct="1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700">
              <a:latin typeface="Trebuchet MS"/>
            </a:endParaRPr>
          </a:p>
          <a:p>
            <a:pPr marL="302400" lvl="0" indent="-302400" algn="just" hangingPunct="1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700">
                <a:latin typeface="Trebuchet MS"/>
              </a:rPr>
              <a:t>Julgar ou insinuar que a pessoa idosa pode ser a culpada pela situação.</a:t>
            </a:r>
          </a:p>
          <a:p>
            <a:pPr marL="302400" lvl="0" indent="-302400" algn="just" hangingPunct="1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700">
              <a:latin typeface="Trebuchet MS"/>
            </a:endParaRPr>
          </a:p>
          <a:p>
            <a:pPr marL="302400" lvl="0" indent="-302400" algn="just" hangingPunct="1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700">
                <a:latin typeface="Trebuchet MS"/>
              </a:rPr>
              <a:t>Mostrar-se horrorizado diante do relato;</a:t>
            </a:r>
          </a:p>
          <a:p>
            <a:pPr marL="302400" lvl="0" indent="-302400" algn="just" hangingPunct="1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700">
              <a:latin typeface="Trebuchet MS"/>
            </a:endParaRPr>
          </a:p>
          <a:p>
            <a:pPr marL="302400" lvl="0" indent="-302400" algn="just" hangingPunct="1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700">
                <a:latin typeface="Trebuchet MS"/>
              </a:rPr>
              <a:t>Fazer promessas que não podem ser cumpridas.</a:t>
            </a:r>
          </a:p>
          <a:p>
            <a:pPr marL="302400" lvl="0" indent="-302400" algn="just" hangingPunct="1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700">
              <a:latin typeface="Trebuchet MS"/>
            </a:endParaRPr>
          </a:p>
        </p:txBody>
      </p:sp>
      <p:sp>
        <p:nvSpPr>
          <p:cNvPr id="4" name="Retângulo 5"/>
          <p:cNvSpPr/>
          <p:nvPr/>
        </p:nvSpPr>
        <p:spPr>
          <a:xfrm>
            <a:off x="5638680" y="6443999"/>
            <a:ext cx="4780079" cy="36611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rPr>
              <a:t>Caderno de Violência Contra a Pessoa Idosa 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 noGrp="1"/>
          </p:cNvSpPr>
          <p:nvPr>
            <p:ph type="title"/>
          </p:nvPr>
        </p:nvSpPr>
        <p:spPr>
          <a:xfrm>
            <a:off x="659520" y="-180000"/>
            <a:ext cx="7980480" cy="1260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t-BR" sz="3800"/>
              <a:t>O que perguntar a possível vítima</a:t>
            </a:r>
          </a:p>
        </p:txBody>
      </p:sp>
      <p:sp>
        <p:nvSpPr>
          <p:cNvPr id="3" name="Espaço Reservado para Conteúdo 4"/>
          <p:cNvSpPr txBox="1">
            <a:spLocks noGrp="1"/>
          </p:cNvSpPr>
          <p:nvPr>
            <p:ph idx="1"/>
          </p:nvPr>
        </p:nvSpPr>
        <p:spPr>
          <a:xfrm>
            <a:off x="407520" y="1002960"/>
            <a:ext cx="8772480" cy="4937039"/>
          </a:xfrm>
        </p:spPr>
        <p:txBody>
          <a:bodyPr lIns="100800" tIns="50400" rIns="100800" bIns="5040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pt-BR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302400" lvl="0" indent="-302400" algn="ctr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None/>
            </a:pPr>
            <a:endParaRPr lang="pt-BR" sz="2700" b="1">
              <a:latin typeface="Tahoma" pitchFamily="34"/>
              <a:ea typeface="Tahoma" pitchFamily="34"/>
              <a:cs typeface="Tahoma" pitchFamily="34"/>
            </a:endParaRPr>
          </a:p>
          <a:p>
            <a:pPr marL="302400" lvl="0" indent="-302400" algn="ctr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None/>
            </a:pPr>
            <a:r>
              <a:rPr lang="pt-BR" sz="2700" b="1">
                <a:latin typeface="Tahoma" pitchFamily="34"/>
                <a:ea typeface="Tahoma" pitchFamily="34"/>
                <a:cs typeface="Tahoma" pitchFamily="34"/>
              </a:rPr>
              <a:t>PERGUNTAS GERAIS:</a:t>
            </a:r>
          </a:p>
          <a:p>
            <a:pPr marL="302400" lvl="0" indent="-302400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None/>
            </a:pPr>
            <a:endParaRPr lang="pt-BR" sz="2700" b="1">
              <a:latin typeface="Tahoma" pitchFamily="34"/>
              <a:ea typeface="Tahoma" pitchFamily="34"/>
              <a:cs typeface="Tahoma" pitchFamily="34"/>
            </a:endParaRPr>
          </a:p>
          <a:p>
            <a:pPr marL="302400" lvl="0" indent="-302400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000" b="1">
                <a:latin typeface="Tahoma" pitchFamily="34"/>
                <a:ea typeface="Tahoma" pitchFamily="34"/>
                <a:cs typeface="Tahoma" pitchFamily="34"/>
              </a:rPr>
              <a:t>Vive sozinho?</a:t>
            </a:r>
          </a:p>
          <a:p>
            <a:pPr marL="302400" lvl="0" indent="-302400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000" b="1">
              <a:latin typeface="Tahoma" pitchFamily="34"/>
              <a:ea typeface="Tahoma" pitchFamily="34"/>
              <a:cs typeface="Tahoma" pitchFamily="34"/>
            </a:endParaRPr>
          </a:p>
          <a:p>
            <a:pPr marL="302400" lvl="0" indent="-302400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000" b="1">
                <a:latin typeface="Tahoma" pitchFamily="34"/>
                <a:ea typeface="Tahoma" pitchFamily="34"/>
                <a:cs typeface="Tahoma" pitchFamily="34"/>
              </a:rPr>
              <a:t> Como estão as coisas em casa?</a:t>
            </a:r>
          </a:p>
          <a:p>
            <a:pPr marL="302400" lvl="0" indent="-302400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000" b="1">
              <a:latin typeface="Tahoma" pitchFamily="34"/>
              <a:ea typeface="Tahoma" pitchFamily="34"/>
              <a:cs typeface="Tahoma" pitchFamily="34"/>
            </a:endParaRPr>
          </a:p>
          <a:p>
            <a:pPr marL="302400" lvl="0" indent="-302400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000" b="1">
                <a:latin typeface="Tahoma" pitchFamily="34"/>
                <a:ea typeface="Tahoma" pitchFamily="34"/>
                <a:cs typeface="Tahoma" pitchFamily="34"/>
              </a:rPr>
              <a:t> Gostaria de falar alguma coisa em especial?</a:t>
            </a:r>
          </a:p>
          <a:p>
            <a:pPr marL="302400" lvl="0" indent="-302400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000" b="1">
              <a:latin typeface="Tahoma" pitchFamily="34"/>
              <a:ea typeface="Tahoma" pitchFamily="34"/>
              <a:cs typeface="Tahoma" pitchFamily="34"/>
            </a:endParaRPr>
          </a:p>
          <a:p>
            <a:pPr marL="302400" lvl="0" indent="-302400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000" b="1">
                <a:latin typeface="Tahoma" pitchFamily="34"/>
                <a:ea typeface="Tahoma" pitchFamily="34"/>
                <a:cs typeface="Tahoma" pitchFamily="34"/>
              </a:rPr>
              <a:t> Se sente seguro onde vive?</a:t>
            </a:r>
          </a:p>
          <a:p>
            <a:pPr marL="302400" lvl="0" indent="-302400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000" b="1">
              <a:latin typeface="Tahoma" pitchFamily="34"/>
              <a:ea typeface="Tahoma" pitchFamily="34"/>
              <a:cs typeface="Tahoma" pitchFamily="34"/>
            </a:endParaRPr>
          </a:p>
          <a:p>
            <a:pPr marL="302400" lvl="0" indent="-302400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000" b="1">
                <a:latin typeface="Tahoma" pitchFamily="34"/>
                <a:ea typeface="Tahoma" pitchFamily="34"/>
                <a:cs typeface="Tahoma" pitchFamily="34"/>
              </a:rPr>
              <a:t> Descreva um dia normal em sua vida.</a:t>
            </a:r>
          </a:p>
        </p:txBody>
      </p:sp>
      <p:sp>
        <p:nvSpPr>
          <p:cNvPr id="4" name="Retângulo 5"/>
          <p:cNvSpPr/>
          <p:nvPr/>
        </p:nvSpPr>
        <p:spPr>
          <a:xfrm>
            <a:off x="5638680" y="7190280"/>
            <a:ext cx="4780079" cy="36611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rPr>
              <a:t>Caderno de Violência Contra a Pessoa Idosa –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" y="5159520"/>
            <a:ext cx="1904760" cy="2400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864000" y="0"/>
            <a:ext cx="8607960" cy="1262160"/>
          </a:xfrm>
        </p:spPr>
        <p:txBody>
          <a:bodyPr anchorCtr="1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pt-BR"/>
              <a:t>PERGUNTAS ESPECÍFICAS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180000" y="1362960"/>
            <a:ext cx="8772480" cy="4937039"/>
          </a:xfrm>
        </p:spPr>
        <p:txBody>
          <a:bodyPr lIns="100800" tIns="50400" rIns="100800" bIns="5040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pt-BR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302400" lvl="0" indent="-302400" algn="just" hangingPunct="1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700" b="1">
                <a:latin typeface="Trebuchet MS"/>
              </a:rPr>
              <a:t>Explicar previamente que são perguntas </a:t>
            </a:r>
            <a:r>
              <a:rPr lang="pt-BR" sz="2700">
                <a:latin typeface="Trebuchet MS"/>
              </a:rPr>
              <a:t>formuladas a pessoas que se encontram em situações similares a sua e portanto, torna-se necessário formulá-las para o auxilio das providências que serão dadas.</a:t>
            </a:r>
          </a:p>
          <a:p>
            <a:pPr marL="302400" lvl="0" indent="-302400" algn="ctr" hangingPunct="1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700" b="1" i="1" u="sng">
                <a:latin typeface="Trebuchet MS"/>
              </a:rPr>
              <a:t>VIOLENCIA FÍSICA</a:t>
            </a:r>
          </a:p>
          <a:p>
            <a:pPr marL="302400" lvl="0" indent="-302400" algn="ctr" hangingPunct="1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700" b="1" i="1" u="sng">
              <a:latin typeface="Trebuchet MS"/>
            </a:endParaRPr>
          </a:p>
          <a:p>
            <a:pPr marL="302400" lvl="0" indent="-302400" algn="just" hangingPunct="1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700" b="1" i="1">
                <a:latin typeface="Trebuchet MS"/>
              </a:rPr>
              <a:t>Alguém bateu ou agrediu o senhor?</a:t>
            </a:r>
          </a:p>
          <a:p>
            <a:pPr marL="302400" lvl="0" indent="-302400" algn="just" hangingPunct="1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None/>
            </a:pPr>
            <a:endParaRPr lang="pt-BR" sz="2700" b="1" i="1">
              <a:latin typeface="Trebuchet MS"/>
            </a:endParaRPr>
          </a:p>
          <a:p>
            <a:pPr marL="302400" lvl="0" indent="-302400" algn="just" hangingPunct="1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700" b="1" i="1">
                <a:latin typeface="Trebuchet MS"/>
              </a:rPr>
              <a:t>Alguma vez o senhor ficou amarrado ou preso em sua casa?</a:t>
            </a:r>
          </a:p>
          <a:p>
            <a:pPr marL="302400" lvl="0" indent="-302400" algn="just" hangingPunct="1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None/>
            </a:pPr>
            <a:r>
              <a:rPr lang="pt-BR" sz="2700" b="1" i="1">
                <a:latin typeface="Trebuchet MS"/>
              </a:rPr>
              <a:t> </a:t>
            </a:r>
          </a:p>
          <a:p>
            <a:pPr marL="302400" lvl="0" indent="-302400" algn="just" hangingPunct="1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700" b="1" i="1">
                <a:latin typeface="Trebuchet MS"/>
              </a:rPr>
              <a:t>Tem medo de alguém em sua casa?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740879" y="683640"/>
            <a:ext cx="7287840" cy="6216479"/>
          </a:xfrm>
        </p:spPr>
        <p:txBody>
          <a:bodyPr lIns="100800" tIns="50400" rIns="100800" bIns="5040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pt-BR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302400" lvl="0" indent="-302400" algn="ctr" hangingPunct="1">
              <a:spcBef>
                <a:spcPts val="660"/>
              </a:spcBef>
              <a:spcAft>
                <a:spcPts val="0"/>
              </a:spcAft>
              <a:buNone/>
            </a:pPr>
            <a:r>
              <a:rPr lang="pt-BR" sz="2900" b="1" u="sng" dirty="0">
                <a:latin typeface="Trebuchet MS"/>
              </a:rPr>
              <a:t>VIOLÊNCIA PSICOLÓGICA</a:t>
            </a:r>
          </a:p>
          <a:p>
            <a:pPr marL="302400" lvl="0" indent="-302400" algn="ctr" hangingPunct="1">
              <a:spcBef>
                <a:spcPts val="660"/>
              </a:spcBef>
              <a:spcAft>
                <a:spcPts val="0"/>
              </a:spcAft>
              <a:buNone/>
            </a:pPr>
            <a:endParaRPr lang="pt-BR" sz="2900" b="1" u="sng" dirty="0">
              <a:latin typeface="Trebuchet MS"/>
            </a:endParaRPr>
          </a:p>
          <a:p>
            <a:pPr marL="302400" lvl="0" indent="-302400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900" dirty="0">
                <a:latin typeface="Tahoma" pitchFamily="34"/>
                <a:ea typeface="Tahoma" pitchFamily="34"/>
                <a:cs typeface="Tahoma" pitchFamily="34"/>
              </a:rPr>
              <a:t>Se sente só?</a:t>
            </a:r>
          </a:p>
          <a:p>
            <a:pPr marL="302400" lvl="0" indent="-302400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900" dirty="0">
              <a:latin typeface="Tahoma" pitchFamily="34"/>
              <a:ea typeface="Tahoma" pitchFamily="34"/>
              <a:cs typeface="Tahoma" pitchFamily="34"/>
            </a:endParaRPr>
          </a:p>
          <a:p>
            <a:pPr marL="302400" lvl="0" indent="-302400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900" dirty="0">
                <a:latin typeface="Tahoma" pitchFamily="34"/>
                <a:ea typeface="Tahoma" pitchFamily="34"/>
                <a:cs typeface="Tahoma" pitchFamily="34"/>
              </a:rPr>
              <a:t>Alguma vez foi ameaçado com castigos?</a:t>
            </a:r>
          </a:p>
          <a:p>
            <a:pPr marL="302400" lvl="0" indent="-302400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900" dirty="0">
              <a:latin typeface="Tahoma" pitchFamily="34"/>
              <a:ea typeface="Tahoma" pitchFamily="34"/>
              <a:cs typeface="Tahoma" pitchFamily="34"/>
            </a:endParaRPr>
          </a:p>
          <a:p>
            <a:pPr marL="302400" lvl="0" indent="-302400" algn="just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900" dirty="0">
                <a:latin typeface="Tahoma" pitchFamily="34"/>
                <a:ea typeface="Tahoma" pitchFamily="34"/>
                <a:cs typeface="Tahoma" pitchFamily="34"/>
              </a:rPr>
              <a:t>Alguma vez gritaram com o senhor de forma que se sentiu constrangido ou mal consigo mesmo?</a:t>
            </a:r>
          </a:p>
          <a:p>
            <a:pPr marL="302400" lvl="0" indent="-302400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900" dirty="0">
              <a:latin typeface="Tahoma" pitchFamily="34"/>
              <a:ea typeface="Tahoma" pitchFamily="34"/>
              <a:cs typeface="Tahoma" pitchFamily="34"/>
            </a:endParaRPr>
          </a:p>
        </p:txBody>
      </p:sp>
      <p:sp>
        <p:nvSpPr>
          <p:cNvPr id="3" name="Retângulo 3"/>
          <p:cNvSpPr/>
          <p:nvPr/>
        </p:nvSpPr>
        <p:spPr>
          <a:xfrm>
            <a:off x="5638680" y="6443999"/>
            <a:ext cx="4780079" cy="36611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rPr>
              <a:t>Caderno de Violência Contra a Pessoa Idosa –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5400000"/>
            <a:ext cx="2880000" cy="215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740879" y="0"/>
            <a:ext cx="7359119" cy="6900120"/>
          </a:xfrm>
        </p:spPr>
        <p:txBody>
          <a:bodyPr lIns="100800" tIns="50400" rIns="100800" bIns="5040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pt-BR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302400" lvl="0" indent="-302400" algn="ctr" hangingPunct="1">
              <a:spcBef>
                <a:spcPts val="660"/>
              </a:spcBef>
              <a:spcAft>
                <a:spcPts val="0"/>
              </a:spcAft>
              <a:buNone/>
            </a:pPr>
            <a:endParaRPr lang="pt-BR" sz="2900" b="1">
              <a:latin typeface="Tahoma" pitchFamily="34"/>
              <a:ea typeface="Tahoma" pitchFamily="34"/>
              <a:cs typeface="Tahoma" pitchFamily="34"/>
            </a:endParaRPr>
          </a:p>
          <a:p>
            <a:pPr marL="302400" lvl="0" indent="-302400" algn="ctr" hangingPunct="1">
              <a:spcBef>
                <a:spcPts val="660"/>
              </a:spcBef>
              <a:spcAft>
                <a:spcPts val="0"/>
              </a:spcAft>
              <a:buNone/>
            </a:pPr>
            <a:endParaRPr lang="pt-BR" sz="2900" b="1">
              <a:latin typeface="Tahoma" pitchFamily="34"/>
              <a:ea typeface="Tahoma" pitchFamily="34"/>
              <a:cs typeface="Tahoma" pitchFamily="34"/>
            </a:endParaRPr>
          </a:p>
          <a:p>
            <a:pPr marL="302400" lvl="0" indent="-302400" algn="ctr" hangingPunct="1">
              <a:spcBef>
                <a:spcPts val="660"/>
              </a:spcBef>
              <a:spcAft>
                <a:spcPts val="0"/>
              </a:spcAft>
              <a:buNone/>
            </a:pPr>
            <a:r>
              <a:rPr lang="pt-BR" sz="2900" b="1">
                <a:latin typeface="Tahoma" pitchFamily="34"/>
                <a:ea typeface="Tahoma" pitchFamily="34"/>
                <a:cs typeface="Tahoma" pitchFamily="34"/>
              </a:rPr>
              <a:t>Violência Sexual</a:t>
            </a:r>
          </a:p>
          <a:p>
            <a:pPr marL="302400" lvl="0" indent="-302400" algn="ctr" hangingPunct="1">
              <a:spcBef>
                <a:spcPts val="660"/>
              </a:spcBef>
              <a:spcAft>
                <a:spcPts val="0"/>
              </a:spcAft>
              <a:buNone/>
            </a:pPr>
            <a:endParaRPr lang="pt-BR" sz="2900" b="1">
              <a:latin typeface="Tahoma" pitchFamily="34"/>
              <a:ea typeface="Tahoma" pitchFamily="34"/>
              <a:cs typeface="Tahoma" pitchFamily="34"/>
            </a:endParaRPr>
          </a:p>
          <a:p>
            <a:pPr marL="302400" lvl="0" indent="-302400" algn="just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900">
                <a:latin typeface="Trebuchet MS"/>
              </a:rPr>
              <a:t>– </a:t>
            </a:r>
            <a:r>
              <a:rPr lang="pt-BR" sz="2900" b="1" i="1">
                <a:latin typeface="Tahoma" pitchFamily="34"/>
                <a:ea typeface="Tahoma" pitchFamily="34"/>
                <a:cs typeface="Tahoma" pitchFamily="34"/>
              </a:rPr>
              <a:t>Alguma vez alguém tocou em seu corpo ou órgãos genitais sem o seu consentimento?</a:t>
            </a:r>
          </a:p>
          <a:p>
            <a:pPr marL="302400" lvl="0" indent="-302400" algn="just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900" b="1" i="1">
              <a:latin typeface="Tahoma" pitchFamily="34"/>
              <a:ea typeface="Tahoma" pitchFamily="34"/>
              <a:cs typeface="Tahoma" pitchFamily="34"/>
            </a:endParaRPr>
          </a:p>
          <a:p>
            <a:pPr marL="302400" lvl="0" indent="-302400" algn="just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900" b="1" i="1">
                <a:latin typeface="Tahoma" pitchFamily="34"/>
                <a:ea typeface="Tahoma" pitchFamily="34"/>
                <a:cs typeface="Tahoma" pitchFamily="34"/>
              </a:rPr>
              <a:t>– Já foi forçado a manter relações sexuais sem o seu consentimento?</a:t>
            </a:r>
          </a:p>
        </p:txBody>
      </p:sp>
      <p:sp>
        <p:nvSpPr>
          <p:cNvPr id="3" name="Retângulo 3"/>
          <p:cNvSpPr/>
          <p:nvPr/>
        </p:nvSpPr>
        <p:spPr>
          <a:xfrm>
            <a:off x="5638680" y="6443999"/>
            <a:ext cx="4780079" cy="36611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rPr>
              <a:t>Caderno de Violência Contra a Pessoa Idosa 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0" y="611640"/>
            <a:ext cx="8280000" cy="4937039"/>
          </a:xfrm>
        </p:spPr>
        <p:txBody>
          <a:bodyPr lIns="100800" tIns="50400" rIns="100800" bIns="5040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pt-BR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302400" lvl="0" indent="-302400" algn="ctr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500" b="1" u="sng">
                <a:latin typeface="Trebuchet MS"/>
              </a:rPr>
              <a:t>Violência Financeira</a:t>
            </a:r>
          </a:p>
          <a:p>
            <a:pPr marL="302400" lvl="0" indent="-302400" algn="just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500">
                <a:latin typeface="Trebuchet MS"/>
              </a:rPr>
              <a:t>– </a:t>
            </a:r>
            <a:r>
              <a:rPr lang="pt-BR" sz="2400">
                <a:latin typeface="Tahoma" pitchFamily="34"/>
                <a:ea typeface="Tahoma" pitchFamily="34"/>
                <a:cs typeface="Tahoma" pitchFamily="34"/>
              </a:rPr>
              <a:t>Quem administra os seus assuntos econômicos?</a:t>
            </a:r>
          </a:p>
          <a:p>
            <a:pPr marL="302400" lvl="0" indent="-302400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400">
              <a:latin typeface="Tahoma" pitchFamily="34"/>
              <a:ea typeface="Tahoma" pitchFamily="34"/>
              <a:cs typeface="Tahoma" pitchFamily="34"/>
            </a:endParaRPr>
          </a:p>
          <a:p>
            <a:pPr marL="302400" lvl="0" indent="-302400" algn="just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400">
                <a:latin typeface="Tahoma" pitchFamily="34"/>
                <a:ea typeface="Tahoma" pitchFamily="34"/>
                <a:cs typeface="Tahoma" pitchFamily="34"/>
              </a:rPr>
              <a:t>– O seu dinheiro é usado por outras pessoas sem a sua permissão?</a:t>
            </a:r>
          </a:p>
          <a:p>
            <a:pPr marL="302400" lvl="0" indent="-302400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400">
              <a:latin typeface="Tahoma" pitchFamily="34"/>
              <a:ea typeface="Tahoma" pitchFamily="34"/>
              <a:cs typeface="Tahoma" pitchFamily="34"/>
            </a:endParaRPr>
          </a:p>
          <a:p>
            <a:pPr marL="302400" lvl="0" indent="-302400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400">
                <a:latin typeface="Tahoma" pitchFamily="34"/>
                <a:ea typeface="Tahoma" pitchFamily="34"/>
                <a:cs typeface="Tahoma" pitchFamily="34"/>
              </a:rPr>
              <a:t>– O senhor já foi obrigado assinar alguma procuração ou outro documento?</a:t>
            </a:r>
          </a:p>
          <a:p>
            <a:pPr marL="302400" lvl="0" indent="-302400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400">
              <a:latin typeface="Tahoma" pitchFamily="34"/>
              <a:ea typeface="Tahoma" pitchFamily="34"/>
              <a:cs typeface="Tahoma" pitchFamily="34"/>
            </a:endParaRPr>
          </a:p>
          <a:p>
            <a:pPr marL="302400" lvl="0" indent="-302400" algn="just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400">
                <a:latin typeface="Tahoma" pitchFamily="34"/>
                <a:ea typeface="Tahoma" pitchFamily="34"/>
                <a:cs typeface="Tahoma" pitchFamily="34"/>
              </a:rPr>
              <a:t>– A pessoa que cuida do senhor depende do seu dinheiro para as despesas pessoais?</a:t>
            </a:r>
          </a:p>
          <a:p>
            <a:pPr marL="302400" lvl="0" indent="-302400" algn="just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400">
              <a:latin typeface="Tahoma" pitchFamily="34"/>
              <a:ea typeface="Tahoma" pitchFamily="34"/>
              <a:cs typeface="Tahoma" pitchFamily="34"/>
            </a:endParaRPr>
          </a:p>
          <a:p>
            <a:pPr marL="302400" lvl="0" indent="-302400" algn="just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400">
                <a:latin typeface="Tahoma" pitchFamily="34"/>
                <a:ea typeface="Tahoma" pitchFamily="34"/>
                <a:cs typeface="Tahoma" pitchFamily="34"/>
              </a:rPr>
              <a:t>– A senhora já foi obrigada a fazer empréstimo consignado?</a:t>
            </a:r>
          </a:p>
        </p:txBody>
      </p:sp>
      <p:sp>
        <p:nvSpPr>
          <p:cNvPr id="3" name="Retângulo 3"/>
          <p:cNvSpPr/>
          <p:nvPr/>
        </p:nvSpPr>
        <p:spPr>
          <a:xfrm>
            <a:off x="5638680" y="6443999"/>
            <a:ext cx="4780079" cy="36611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rPr>
              <a:t>Caderno de Violência Contra a Pessoa Idosa –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80000" y="5580000"/>
            <a:ext cx="2456999" cy="1856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740879" y="720000"/>
            <a:ext cx="7719119" cy="6900120"/>
          </a:xfrm>
        </p:spPr>
        <p:txBody>
          <a:bodyPr lIns="100800" tIns="50400" rIns="100800" bIns="5040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pt-BR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302400" lvl="0" indent="-302400" algn="ctr" hangingPunct="1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None/>
            </a:pPr>
            <a:r>
              <a:rPr lang="pt-BR" sz="2900" b="1" u="sng">
                <a:latin typeface="Trebuchet MS"/>
              </a:rPr>
              <a:t>ABANDONO/NEGLIGÊNCIA</a:t>
            </a:r>
          </a:p>
          <a:p>
            <a:pPr marL="302400" lvl="0" indent="-302400" algn="just" hangingPunct="1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900" b="1" i="1">
                <a:latin typeface="Tahoma" pitchFamily="34"/>
                <a:ea typeface="Tahoma" pitchFamily="34"/>
                <a:cs typeface="Tahoma" pitchFamily="34"/>
              </a:rPr>
              <a:t>– </a:t>
            </a:r>
            <a:r>
              <a:rPr lang="pt-BR" sz="2600">
                <a:latin typeface="Tahoma" pitchFamily="34"/>
                <a:ea typeface="Tahoma" pitchFamily="34"/>
                <a:cs typeface="Tahoma" pitchFamily="34"/>
              </a:rPr>
              <a:t>Alguma vez já negaram comida ou medicação que estava necessitando?</a:t>
            </a:r>
          </a:p>
          <a:p>
            <a:pPr marL="302400" lvl="0" indent="-302400" algn="just" hangingPunct="1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600">
              <a:latin typeface="Tahoma" pitchFamily="34"/>
              <a:ea typeface="Tahoma" pitchFamily="34"/>
              <a:cs typeface="Tahoma" pitchFamily="34"/>
            </a:endParaRPr>
          </a:p>
          <a:p>
            <a:pPr marL="302400" lvl="0" indent="-302400" algn="just" hangingPunct="1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600">
                <a:latin typeface="Tahoma" pitchFamily="34"/>
                <a:ea typeface="Tahoma" pitchFamily="34"/>
                <a:cs typeface="Tahoma" pitchFamily="34"/>
              </a:rPr>
              <a:t>– O senhor tem passado necessidade de roupas, alimentação, medicamentos?</a:t>
            </a:r>
          </a:p>
          <a:p>
            <a:pPr marL="302400" lvl="0" indent="-302400" algn="just" hangingPunct="1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600">
              <a:latin typeface="Tahoma" pitchFamily="34"/>
              <a:ea typeface="Tahoma" pitchFamily="34"/>
              <a:cs typeface="Tahoma" pitchFamily="34"/>
            </a:endParaRPr>
          </a:p>
          <a:p>
            <a:pPr marL="302400" lvl="0" indent="-302400" algn="just" hangingPunct="1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600">
                <a:latin typeface="Tahoma" pitchFamily="34"/>
                <a:ea typeface="Tahoma" pitchFamily="34"/>
                <a:cs typeface="Tahoma" pitchFamily="34"/>
              </a:rPr>
              <a:t>– Fica sozinho a maior parte do tempo?</a:t>
            </a:r>
          </a:p>
          <a:p>
            <a:pPr marL="302400" lvl="0" indent="-302400" algn="just" hangingPunct="1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600">
              <a:latin typeface="Tahoma" pitchFamily="34"/>
              <a:ea typeface="Tahoma" pitchFamily="34"/>
              <a:cs typeface="Tahoma" pitchFamily="34"/>
            </a:endParaRPr>
          </a:p>
          <a:p>
            <a:pPr marL="302400" lvl="0" indent="-302400" algn="just" hangingPunct="1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600">
                <a:latin typeface="Tahoma" pitchFamily="34"/>
                <a:ea typeface="Tahoma" pitchFamily="34"/>
                <a:cs typeface="Tahoma" pitchFamily="34"/>
              </a:rPr>
              <a:t>– Pode receber a visita de parentes e amigos?</a:t>
            </a:r>
          </a:p>
          <a:p>
            <a:pPr marL="302400" lvl="0" indent="-302400" algn="just" hangingPunct="1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600">
              <a:latin typeface="Tahoma" pitchFamily="34"/>
              <a:ea typeface="Tahoma" pitchFamily="34"/>
              <a:cs typeface="Tahoma" pitchFamily="34"/>
            </a:endParaRPr>
          </a:p>
          <a:p>
            <a:pPr marL="302400" lvl="0" indent="-302400" algn="just" hangingPunct="1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600">
                <a:latin typeface="Tahoma" pitchFamily="34"/>
                <a:ea typeface="Tahoma" pitchFamily="34"/>
                <a:cs typeface="Tahoma" pitchFamily="34"/>
              </a:rPr>
              <a:t>– Tem alguém em sua casa que é dependente de álcool ou droga?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0" y="642960"/>
            <a:ext cx="9000000" cy="4937039"/>
          </a:xfrm>
        </p:spPr>
        <p:txBody>
          <a:bodyPr lIns="100800" tIns="50400" rIns="100800" bIns="5040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pt-BR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302400" lvl="0" indent="-302400" algn="just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500" b="1">
                <a:latin typeface="Trebuchet MS"/>
              </a:rPr>
              <a:t>PRÍNCIPIOS GERAIS DE INTERVENÇÃO</a:t>
            </a:r>
          </a:p>
          <a:p>
            <a:pPr marL="302400" lvl="0" indent="-302400" algn="just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500" b="1">
              <a:latin typeface="Trebuchet MS"/>
            </a:endParaRPr>
          </a:p>
          <a:p>
            <a:pPr marL="302400" lvl="0" indent="-302400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400" b="1">
                <a:latin typeface="Tahoma" pitchFamily="34"/>
                <a:ea typeface="Tahoma" pitchFamily="34"/>
                <a:cs typeface="Tahoma" pitchFamily="34"/>
              </a:rPr>
              <a:t>Manter o equilíbrio entre a proteção à vítima e o respeito a sua autonomia.</a:t>
            </a:r>
          </a:p>
          <a:p>
            <a:pPr marL="302400" lvl="0" indent="-302400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400" b="1">
              <a:latin typeface="Tahoma" pitchFamily="34"/>
              <a:ea typeface="Tahoma" pitchFamily="34"/>
              <a:cs typeface="Tahoma" pitchFamily="34"/>
            </a:endParaRPr>
          </a:p>
          <a:p>
            <a:pPr marL="302400" lvl="0" indent="-302400" algn="just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400" b="1">
                <a:latin typeface="Tahoma" pitchFamily="34"/>
                <a:ea typeface="Tahoma" pitchFamily="34"/>
                <a:cs typeface="Tahoma" pitchFamily="34"/>
              </a:rPr>
              <a:t>• Avaliar o risco de morte ou lesão grave para a vítima e decidir se é necessário ou não uma intervenção urgente.</a:t>
            </a:r>
          </a:p>
          <a:p>
            <a:pPr marL="302400" lvl="0" indent="-302400" algn="just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400" b="1">
              <a:latin typeface="Tahoma" pitchFamily="34"/>
              <a:ea typeface="Tahoma" pitchFamily="34"/>
              <a:cs typeface="Tahoma" pitchFamily="34"/>
            </a:endParaRPr>
          </a:p>
          <a:p>
            <a:pPr marL="302400" lvl="0" indent="-302400" algn="just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400" b="1">
                <a:latin typeface="Tahoma" pitchFamily="34"/>
                <a:ea typeface="Tahoma" pitchFamily="34"/>
                <a:cs typeface="Tahoma" pitchFamily="34"/>
              </a:rPr>
              <a:t>• Observar a intencionalidade ou não do agressor quando há suspeita da violência.</a:t>
            </a:r>
          </a:p>
          <a:p>
            <a:pPr marL="302400" lvl="0" indent="-302400" algn="just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400" b="1">
              <a:latin typeface="Tahoma" pitchFamily="34"/>
              <a:ea typeface="Tahoma" pitchFamily="34"/>
              <a:cs typeface="Tahoma" pitchFamily="34"/>
            </a:endParaRPr>
          </a:p>
          <a:p>
            <a:pPr marL="302400" lvl="0" indent="-302400" algn="just" hangingPunct="1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400" b="1">
                <a:latin typeface="Tahoma" pitchFamily="34"/>
                <a:ea typeface="Tahoma" pitchFamily="34"/>
                <a:cs typeface="Tahoma" pitchFamily="34"/>
              </a:rPr>
              <a:t>• Lembrar que a ocorrência de violência é  reconhecidamente um fator de risco para a ocorrência de novos episódios.</a:t>
            </a:r>
          </a:p>
        </p:txBody>
      </p:sp>
      <p:sp>
        <p:nvSpPr>
          <p:cNvPr id="3" name="Retângulo 3"/>
          <p:cNvSpPr/>
          <p:nvPr/>
        </p:nvSpPr>
        <p:spPr>
          <a:xfrm>
            <a:off x="5638680" y="6443999"/>
            <a:ext cx="4780079" cy="36611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rPr>
              <a:t>Caderno de Violência Contra a Pessoa Idosa –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6120000"/>
            <a:ext cx="1620000" cy="1439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740879" y="395280"/>
            <a:ext cx="7035840" cy="6504479"/>
          </a:xfrm>
        </p:spPr>
        <p:txBody>
          <a:bodyPr lIns="100800" tIns="50400" rIns="100800" bIns="5040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pt-BR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302400" lvl="0" indent="-302400" algn="just" hangingPunct="1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900" b="1">
                <a:latin typeface="Tahoma" pitchFamily="34"/>
                <a:ea typeface="Tahoma" pitchFamily="34"/>
                <a:cs typeface="Tahoma" pitchFamily="34"/>
              </a:rPr>
              <a:t>Registrar detalhadamente todos os dados da história.</a:t>
            </a:r>
          </a:p>
          <a:p>
            <a:pPr marL="302400" lvl="0" indent="-302400" algn="just" hangingPunct="1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900" b="1">
              <a:latin typeface="Tahoma" pitchFamily="34"/>
              <a:ea typeface="Tahoma" pitchFamily="34"/>
              <a:cs typeface="Tahoma" pitchFamily="34"/>
            </a:endParaRPr>
          </a:p>
          <a:p>
            <a:pPr marL="302400" lvl="1" indent="-302400" algn="just">
              <a:lnSpc>
                <a:spcPct val="90000"/>
              </a:lnSpc>
              <a:buClr>
                <a:srgbClr val="B13F9A"/>
              </a:buClr>
              <a:buSzPct val="73000"/>
              <a:buFont typeface="Wingdings 2"/>
              <a:buChar char=""/>
            </a:pPr>
            <a:r>
              <a:rPr lang="pt-BR" sz="2900" b="1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Realizar a intervenção em conjunto com equipe interdisciplinar. A existência de uma equipe interdisciplinar não significa a anulação da responsabilidade individual de atuação de cada profissional.</a:t>
            </a:r>
          </a:p>
          <a:p>
            <a:pPr marL="302400" lvl="0" indent="-302400" algn="just" hangingPunct="1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900" b="1">
              <a:latin typeface="Tahoma" pitchFamily="34"/>
              <a:ea typeface="Tahoma" pitchFamily="34"/>
              <a:cs typeface="Tahoma" pitchFamily="34"/>
            </a:endParaRPr>
          </a:p>
          <a:p>
            <a:pPr marL="302400" lvl="2" indent="-302400" algn="just">
              <a:lnSpc>
                <a:spcPct val="90000"/>
              </a:lnSpc>
              <a:buClr>
                <a:srgbClr val="B13F9A"/>
              </a:buClr>
              <a:buSzPct val="73000"/>
              <a:buFont typeface="Wingdings 2"/>
              <a:buChar char=""/>
            </a:pPr>
            <a:r>
              <a:rPr lang="pt-BR" sz="2900" b="1">
                <a:latin typeface="Tahoma" pitchFamily="34"/>
                <a:ea typeface="Tahoma" pitchFamily="34"/>
                <a:cs typeface="Tahoma" pitchFamily="34"/>
              </a:rPr>
              <a:t>O plano de intervenção deve contemplar as condições físicas, emocional,social e familiar da pessoa idosa 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748796" y="4332633"/>
            <a:ext cx="7272719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just">
              <a:buNone/>
            </a:pPr>
            <a:r>
              <a:rPr lang="pt-BR" sz="3800" dirty="0"/>
              <a:t>Se conseguirmos superar as barreiras da comunicação, será mais fácil</a:t>
            </a:r>
            <a:br>
              <a:rPr lang="pt-BR" sz="3800" dirty="0"/>
            </a:br>
            <a:r>
              <a:rPr lang="pt-BR" sz="3800" dirty="0"/>
              <a:t>continuar nas busca de informações que nos permita confirmar a suspeita de</a:t>
            </a:r>
            <a:br>
              <a:rPr lang="pt-BR" sz="3800" dirty="0"/>
            </a:br>
            <a:r>
              <a:rPr lang="pt-BR" sz="3800" dirty="0"/>
              <a:t>violência, para posterior intervenção.</a:t>
            </a:r>
          </a:p>
        </p:txBody>
      </p:sp>
      <p:sp>
        <p:nvSpPr>
          <p:cNvPr id="3" name="Retângulo 3"/>
          <p:cNvSpPr/>
          <p:nvPr/>
        </p:nvSpPr>
        <p:spPr>
          <a:xfrm>
            <a:off x="5638680" y="6443999"/>
            <a:ext cx="4780079" cy="36611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rPr>
              <a:t>Caderno de Violência Contra a Pessoa Idosa –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20000" y="5580000"/>
            <a:ext cx="2342880" cy="1952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pt-BR" sz="3800"/>
              <a:t>DIFICULDADES ADVINDAS DA PESSOA IDOSA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503999" y="1774080"/>
            <a:ext cx="7980480" cy="5342040"/>
          </a:xfrm>
        </p:spPr>
        <p:txBody>
          <a:bodyPr lIns="100800" tIns="50400" rIns="100800" bIns="5040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pt-BR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302400" lvl="0" indent="-302400" algn="just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200">
                <a:latin typeface="Trebuchet MS"/>
              </a:rPr>
              <a:t>O não reconhecimento da existência da violência contra a pessoa idosa. A negação é uma das dificuldades mais comuns e frustrantes para a detecção e informação da violência contra a pessoa idosa.</a:t>
            </a:r>
          </a:p>
          <a:p>
            <a:pPr marL="302400" lvl="0" indent="-302400" algn="just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200">
              <a:latin typeface="Trebuchet MS"/>
            </a:endParaRPr>
          </a:p>
          <a:p>
            <a:pPr marL="302400" lvl="0" indent="-302400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200">
                <a:latin typeface="Trebuchet MS"/>
              </a:rPr>
              <a:t>A vítima mostra-se reticente a admitir que está sofrendo o maltrato e da situação vivenciada.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3780000" y="6443280"/>
            <a:ext cx="6638760" cy="36611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rPr>
              <a:t>Caderno de Violência Contra a Pessoa Idosa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760" y="5040000"/>
            <a:ext cx="2091240" cy="2462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 noGrp="1"/>
          </p:cNvSpPr>
          <p:nvPr>
            <p:ph type="title"/>
          </p:nvPr>
        </p:nvSpPr>
        <p:spPr>
          <a:xfrm>
            <a:off x="1064520" y="702000"/>
            <a:ext cx="7195679" cy="1920600"/>
          </a:xfrm>
        </p:spPr>
        <p:txBody>
          <a:bodyPr wrap="none" anchorCtr="1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pt-BR"/>
              <a:t>Fonte:</a:t>
            </a:r>
            <a:br>
              <a:rPr lang="pt-BR"/>
            </a:br>
            <a:r>
              <a:rPr lang="pt-BR"/>
              <a:t>Caderno de Violência Contra</a:t>
            </a:r>
            <a:br>
              <a:rPr lang="pt-BR"/>
            </a:br>
            <a:r>
              <a:rPr lang="pt-BR"/>
              <a:t> a Pessoa Idosa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503640" y="2843640"/>
            <a:ext cx="7980480" cy="5342040"/>
          </a:xfrm>
        </p:spPr>
        <p:txBody>
          <a:bodyPr lIns="100800" tIns="50400" rIns="100800" bIns="5040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pt-BR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302400" lvl="0" indent="-302400" algn="just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400">
                <a:latin typeface="Tahoma" pitchFamily="34"/>
                <a:ea typeface="Tahoma" pitchFamily="34"/>
                <a:cs typeface="Tahoma" pitchFamily="34"/>
              </a:rPr>
              <a:t>S241ca São Paulo (Cidade). Secretaria da Saúde. Violência doméstica contra a pessoa idosa: orientações gerais. Coordenação de Desenvolvimento de Programas e Políticas de Saúde - CODEPPS. São Paulo: SMS, 2007 68 p.</a:t>
            </a:r>
          </a:p>
          <a:p>
            <a:pPr marL="302400" lvl="0" indent="-302400" algn="just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400">
              <a:latin typeface="Tahoma" pitchFamily="34"/>
              <a:ea typeface="Tahoma" pitchFamily="34"/>
              <a:cs typeface="Tahoma" pitchFamily="34"/>
            </a:endParaRPr>
          </a:p>
          <a:p>
            <a:pPr marL="302400" lvl="0" indent="-302400" algn="just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400">
                <a:latin typeface="Tahoma" pitchFamily="34"/>
                <a:ea typeface="Tahoma" pitchFamily="34"/>
                <a:cs typeface="Tahoma" pitchFamily="34"/>
              </a:rPr>
              <a:t>2007 - Secretaria Municipal da Saúde É permitida a reprodução parcial ou total desta obra, desde que citada a fonte e que não seja para venda ou qualquer fim comercial.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link="rId3">
            <a:lum/>
            <a:alphaModFix/>
          </a:blip>
          <a:srcRect/>
          <a:stretch>
            <a:fillRect/>
          </a:stretch>
        </p:blipFill>
        <p:spPr>
          <a:xfrm>
            <a:off x="0" y="360000"/>
            <a:ext cx="9000000" cy="57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 lIns="0" r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0">
              <a:buNone/>
            </a:pPr>
            <a:r>
              <a:rPr lang="pt-BR" sz="2600" b="0">
                <a:latin typeface="Arial" pitchFamily="18"/>
              </a:rPr>
              <a:t>MESMO PESSOAS CONSIDERADAS  “FORTES” PODEM EM ALGUM MOMENTO SE FRAGILIZAR...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" y="1800000"/>
            <a:ext cx="414000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500000" y="4253400"/>
            <a:ext cx="4140000" cy="312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473119" y="997919"/>
            <a:ext cx="8607600" cy="640440"/>
          </a:xfrm>
        </p:spPr>
        <p:txBody>
          <a:bodyPr anchorCtr="1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lvl="0" indent="-360000" algn="ctr">
              <a:buNone/>
            </a:pPr>
            <a:r>
              <a:rPr lang="de-DE"/>
              <a:t>OBRIGADA!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359280" y="1897560"/>
            <a:ext cx="9000720" cy="47624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pt-BR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0" lvl="0" indent="0">
              <a:spcBef>
                <a:spcPts val="660"/>
              </a:spcBef>
              <a:spcAft>
                <a:spcPts val="1414"/>
              </a:spcAft>
              <a:buClr>
                <a:srgbClr val="E6E6E6"/>
              </a:buClr>
            </a:pPr>
            <a:r>
              <a:rPr lang="de-DE" sz="2400">
                <a:solidFill>
                  <a:srgbClr val="852F74"/>
                </a:solidFill>
                <a:latin typeface="Thorndale" pitchFamily="18"/>
                <a:cs typeface="Arial Unicode MS" pitchFamily="2"/>
              </a:rPr>
              <a:t>EQUIPE TÉCNICA SES/SPAIS/GPE/ATSI</a:t>
            </a:r>
          </a:p>
          <a:p>
            <a:pPr marL="0" lvl="0" indent="0">
              <a:spcBef>
                <a:spcPts val="660"/>
              </a:spcBef>
              <a:spcAft>
                <a:spcPts val="1414"/>
              </a:spcAft>
              <a:buClr>
                <a:srgbClr val="E6E6E6"/>
              </a:buClr>
            </a:pPr>
            <a:r>
              <a:rPr lang="de-DE" sz="2400">
                <a:solidFill>
                  <a:srgbClr val="852F74"/>
                </a:solidFill>
                <a:latin typeface="Thorndale" pitchFamily="18"/>
                <a:cs typeface="Arial Unicode MS" pitchFamily="2"/>
              </a:rPr>
              <a:t>Contatos:(62) 32014530 /4524 (fax)</a:t>
            </a:r>
          </a:p>
          <a:p>
            <a:pPr marL="0" lvl="0" indent="0">
              <a:spcBef>
                <a:spcPts val="660"/>
              </a:spcBef>
              <a:spcAft>
                <a:spcPts val="1414"/>
              </a:spcAft>
              <a:buClr>
                <a:srgbClr val="E6E6E6"/>
              </a:buClr>
            </a:pPr>
            <a:r>
              <a:rPr lang="de-DE" sz="2400">
                <a:solidFill>
                  <a:srgbClr val="852F74"/>
                </a:solidFill>
                <a:latin typeface="Thorndale" pitchFamily="18"/>
                <a:cs typeface="Arial Unicode MS" pitchFamily="2"/>
                <a:hlinkClick r:id="rId3"/>
              </a:rPr>
              <a:t>gpe.spais@gmail.com</a:t>
            </a:r>
          </a:p>
          <a:p>
            <a:pPr marL="0" lvl="0" indent="0">
              <a:spcBef>
                <a:spcPts val="660"/>
              </a:spcBef>
              <a:spcAft>
                <a:spcPts val="1414"/>
              </a:spcAft>
              <a:buClr>
                <a:srgbClr val="E6E6E6"/>
              </a:buClr>
            </a:pPr>
            <a:r>
              <a:rPr lang="de-DE" sz="2400">
                <a:solidFill>
                  <a:srgbClr val="852F74"/>
                </a:solidFill>
                <a:latin typeface="Thorndale" pitchFamily="18"/>
                <a:cs typeface="Arial Unicode MS" pitchFamily="2"/>
                <a:hlinkClick r:id="rId4"/>
              </a:rPr>
              <a:t>carmencita.balestra@saude.go.gov.br</a:t>
            </a:r>
          </a:p>
          <a:p>
            <a:pPr marL="0" lvl="0" indent="0">
              <a:spcBef>
                <a:spcPts val="660"/>
              </a:spcBef>
              <a:spcAft>
                <a:spcPts val="1414"/>
              </a:spcAft>
              <a:buClr>
                <a:srgbClr val="E6E6E6"/>
              </a:buClr>
            </a:pPr>
            <a:r>
              <a:rPr lang="de-DE" sz="2400">
                <a:solidFill>
                  <a:srgbClr val="852F74"/>
                </a:solidFill>
                <a:latin typeface="Thorndale" pitchFamily="18"/>
                <a:cs typeface="Arial Unicode MS" pitchFamily="2"/>
                <a:hlinkClick r:id="rId5"/>
              </a:rPr>
              <a:t>citabalestra@hotmail.com</a:t>
            </a:r>
          </a:p>
          <a:p>
            <a:pPr marL="0" lvl="0" indent="0">
              <a:spcBef>
                <a:spcPts val="660"/>
              </a:spcBef>
              <a:spcAft>
                <a:spcPts val="1414"/>
              </a:spcAft>
              <a:buClr>
                <a:srgbClr val="E6E6E6"/>
              </a:buClr>
            </a:pPr>
            <a:r>
              <a:rPr lang="de-DE" sz="2400">
                <a:solidFill>
                  <a:srgbClr val="852F74"/>
                </a:solidFill>
                <a:latin typeface="Thorndale" pitchFamily="18"/>
                <a:cs typeface="Arial Unicode MS" pitchFamily="2"/>
                <a:hlinkClick r:id="rId6"/>
              </a:rPr>
              <a:t>luiza.fagundes@saude.go.gov.br</a:t>
            </a:r>
          </a:p>
          <a:p>
            <a:pPr marL="0" lvl="0" indent="0">
              <a:spcBef>
                <a:spcPts val="660"/>
              </a:spcBef>
              <a:spcAft>
                <a:spcPts val="1414"/>
              </a:spcAft>
              <a:buClr>
                <a:srgbClr val="E6E6E6"/>
              </a:buClr>
            </a:pPr>
            <a:r>
              <a:rPr lang="de-DE" sz="2400">
                <a:solidFill>
                  <a:srgbClr val="852F74"/>
                </a:solidFill>
                <a:latin typeface="Thorndale" pitchFamily="18"/>
                <a:cs typeface="Arial Unicode MS" pitchFamily="2"/>
                <a:hlinkClick r:id="rId7"/>
              </a:rPr>
              <a:t>fabianapaula86@gmail.com</a:t>
            </a:r>
          </a:p>
          <a:p>
            <a:pPr marL="0" lvl="0" indent="0">
              <a:spcBef>
                <a:spcPts val="660"/>
              </a:spcBef>
              <a:spcAft>
                <a:spcPts val="1414"/>
              </a:spcAft>
              <a:buClr>
                <a:srgbClr val="E6E6E6"/>
              </a:buClr>
            </a:pPr>
            <a:endParaRPr lang="de-DE" sz="2400">
              <a:solidFill>
                <a:srgbClr val="852F74"/>
              </a:solidFill>
              <a:latin typeface="Thorndale" pitchFamily="18"/>
              <a:cs typeface="Arial Unicode MS" pitchFamily="2"/>
            </a:endParaRPr>
          </a:p>
          <a:p>
            <a:pPr marL="0" lvl="0" indent="0">
              <a:spcBef>
                <a:spcPts val="660"/>
              </a:spcBef>
              <a:spcAft>
                <a:spcPts val="1414"/>
              </a:spcAft>
              <a:buClr>
                <a:srgbClr val="E6E6E6"/>
              </a:buClr>
            </a:pPr>
            <a:endParaRPr lang="de-DE" sz="2400">
              <a:solidFill>
                <a:srgbClr val="852F74"/>
              </a:solidFill>
              <a:latin typeface="Thorndale" pitchFamily="18"/>
              <a:cs typeface="Arial Unicode MS" pitchFamily="2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5400000" y="2340000"/>
            <a:ext cx="3553200" cy="37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pt-BR" sz="3200"/>
              <a:t>AS PRINCIPAIS DIFICULDADES QUE AS PESSOAS IDOSAS MANIFESTAM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503999" y="1774080"/>
            <a:ext cx="7980480" cy="5342040"/>
          </a:xfrm>
        </p:spPr>
        <p:txBody>
          <a:bodyPr lIns="100800" tIns="50400" rIns="100800" bIns="5040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pt-BR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302400" lvl="0" indent="-302400" hangingPunct="1">
              <a:spcBef>
                <a:spcPts val="660"/>
              </a:spcBef>
              <a:spcAft>
                <a:spcPts val="0"/>
              </a:spcAft>
              <a:buNone/>
            </a:pPr>
            <a:endParaRPr lang="pt-BR" sz="2900">
              <a:latin typeface="Trebuchet MS"/>
            </a:endParaRPr>
          </a:p>
          <a:p>
            <a:pPr marL="302400" lvl="0" indent="-302400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900">
                <a:latin typeface="Trebuchet MS"/>
              </a:rPr>
              <a:t>Medo da vítima de possíveis represálias.</a:t>
            </a:r>
          </a:p>
          <a:p>
            <a:pPr marL="302400" lvl="0" indent="-302400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900">
                <a:latin typeface="Trebuchet MS"/>
              </a:rPr>
              <a:t>Sentimento de culpa.</a:t>
            </a:r>
          </a:p>
          <a:p>
            <a:pPr marL="302400" lvl="0" indent="-302400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900">
                <a:latin typeface="Trebuchet MS"/>
              </a:rPr>
              <a:t>Vergonha.</a:t>
            </a:r>
          </a:p>
          <a:p>
            <a:pPr marL="302400" lvl="0" indent="-302400" algn="just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900">
                <a:latin typeface="Trebuchet MS"/>
              </a:rPr>
              <a:t>Chantagem emocional por parte do agressor.</a:t>
            </a:r>
          </a:p>
          <a:p>
            <a:pPr marL="302400" lvl="0" indent="-302400" algn="just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900">
                <a:latin typeface="Trebuchet MS"/>
              </a:rPr>
              <a:t>Pensar que se relatar o fato ninguém acreditará na sua palavra.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3960000" y="6660000"/>
            <a:ext cx="4851000" cy="64044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rPr>
              <a:t>Caderno de Violência Contra a Pessoa Idosa 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720000" y="0"/>
            <a:ext cx="7848720" cy="6504479"/>
          </a:xfrm>
        </p:spPr>
        <p:txBody>
          <a:bodyPr lIns="100800" tIns="50400" rIns="100800" bIns="5040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pt-BR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302400" lvl="0" indent="-302400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400">
                <a:latin typeface="Trebuchet MS"/>
              </a:rPr>
              <a:t>Déficit cognitivo. A vítima não é capaz de informar a situação que se encontra pelo fato de sofrer de problemas de memória, comunicação e outros distúrbios.</a:t>
            </a:r>
          </a:p>
          <a:p>
            <a:pPr marL="302400" lvl="0" indent="-302400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400">
              <a:latin typeface="Trebuchet MS"/>
            </a:endParaRPr>
          </a:p>
          <a:p>
            <a:pPr marL="302400" lvl="0" indent="-302400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400">
                <a:latin typeface="Trebuchet MS"/>
              </a:rPr>
              <a:t>Isolamento social.</a:t>
            </a:r>
          </a:p>
          <a:p>
            <a:pPr marL="302400" lvl="0" indent="-302400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400">
              <a:latin typeface="Trebuchet MS"/>
            </a:endParaRPr>
          </a:p>
          <a:p>
            <a:pPr marL="302400" lvl="0" indent="-302400" algn="just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400">
                <a:latin typeface="Trebuchet MS"/>
              </a:rPr>
              <a:t>Dependência exclusiva do cuidador para prover suas necessidades de vida diária.</a:t>
            </a:r>
          </a:p>
          <a:p>
            <a:pPr marL="302400" lvl="0" indent="-302400" algn="just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400">
                <a:latin typeface="Trebuchet MS"/>
              </a:rPr>
              <a:t> Acreditar que ser maltratada faz parte do processo do envelhecimento: "isso é normal da idade".</a:t>
            </a:r>
          </a:p>
          <a:p>
            <a:pPr marL="302400" lvl="0" indent="-302400" algn="just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900">
              <a:latin typeface="Trebuchet MS"/>
            </a:endParaRPr>
          </a:p>
        </p:txBody>
      </p:sp>
      <p:sp>
        <p:nvSpPr>
          <p:cNvPr id="3" name="Retângulo 3"/>
          <p:cNvSpPr/>
          <p:nvPr/>
        </p:nvSpPr>
        <p:spPr>
          <a:xfrm>
            <a:off x="5638680" y="6660000"/>
            <a:ext cx="4780079" cy="36611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rPr>
              <a:t>Caderno de Violência Contra a Pessoa Idosa –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4680000"/>
            <a:ext cx="2463840" cy="287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pt-BR" sz="3800"/>
              <a:t>DIFICULDADES ADVINDAS DOS PROFISSIONAIS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1079280" y="1620000"/>
            <a:ext cx="7200720" cy="5400000"/>
          </a:xfrm>
        </p:spPr>
        <p:txBody>
          <a:bodyPr lIns="100800" tIns="50400" rIns="100800" bIns="5040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pt-BR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302400" lvl="0" indent="-302400" algn="just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900">
                <a:latin typeface="Trebuchet MS"/>
              </a:rPr>
              <a:t>Falta de informação adequada para identificar corretamente os sinais, os indicadores e os procedimentos adequados para a intervenção na violência</a:t>
            </a:r>
          </a:p>
          <a:p>
            <a:pPr marL="302400" lvl="0" indent="-302400" algn="just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900">
                <a:latin typeface="Trebuchet MS"/>
              </a:rPr>
              <a:t>contra a pessoa idosa.</a:t>
            </a:r>
          </a:p>
          <a:p>
            <a:pPr marL="302400" lvl="0" indent="-302400" algn="just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900">
              <a:latin typeface="Trebuchet MS"/>
            </a:endParaRPr>
          </a:p>
          <a:p>
            <a:pPr marL="302400" lvl="0" indent="-302400" algn="just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900">
                <a:latin typeface="Trebuchet MS"/>
              </a:rPr>
              <a:t>Ausência de protocolos para a detecção, avaliação e intervenção nas situações de VCPI.</a:t>
            </a:r>
          </a:p>
          <a:p>
            <a:pPr marL="302400" lvl="0" indent="-302400" algn="just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900">
              <a:latin typeface="Trebuchet M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28360" y="6516000"/>
            <a:ext cx="4780079" cy="36611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rPr>
              <a:t>Caderno de Violência Contra a Pessoa Idosa 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503640" y="395280"/>
            <a:ext cx="7632719" cy="5945040"/>
          </a:xfrm>
        </p:spPr>
        <p:txBody>
          <a:bodyPr lIns="100800" tIns="50400" rIns="100800" bIns="5040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pt-BR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302400" lvl="0" indent="-302400" algn="just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400">
                <a:latin typeface="Trebuchet MS"/>
              </a:rPr>
              <a:t>Ausência de meios adequados para diagnosticar de forma diferencial a violência quando se apresentar lesões e traumatismos ou quando do aparecimento de desidratação, desnutrição, hipotermia ou quedas.</a:t>
            </a:r>
          </a:p>
          <a:p>
            <a:pPr marL="302400" lvl="0" indent="-302400" algn="just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400">
              <a:latin typeface="Trebuchet MS"/>
            </a:endParaRPr>
          </a:p>
          <a:p>
            <a:pPr marL="302400" lvl="0" indent="-302400" algn="just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400">
                <a:latin typeface="Trebuchet MS"/>
              </a:rPr>
              <a:t>Acreditar no mito de que a família sempre proporciona apoio e amor aos idosos. A existência deste mito impede que os profissionais considerem possíveis situações abusivas.</a:t>
            </a:r>
          </a:p>
          <a:p>
            <a:pPr marL="302400" lvl="0" indent="-302400" hangingPunct="1"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900">
              <a:latin typeface="Trebuchet MS"/>
            </a:endParaRPr>
          </a:p>
        </p:txBody>
      </p:sp>
      <p:sp>
        <p:nvSpPr>
          <p:cNvPr id="3" name="Retângulo 3"/>
          <p:cNvSpPr/>
          <p:nvPr/>
        </p:nvSpPr>
        <p:spPr>
          <a:xfrm>
            <a:off x="5328360" y="6516000"/>
            <a:ext cx="4780079" cy="36611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rPr>
              <a:t>Caderno de Violência Contra a Pessoa Idosa –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4860000"/>
            <a:ext cx="3060000" cy="25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740879" y="539640"/>
            <a:ext cx="8043840" cy="6360480"/>
          </a:xfrm>
        </p:spPr>
        <p:txBody>
          <a:bodyPr lIns="100800" tIns="50400" rIns="100800" bIns="5040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pt-BR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302400" lvl="0" indent="-302400" algn="just" hangingPunct="1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None/>
            </a:pPr>
            <a:endParaRPr lang="pt-BR" sz="2900">
              <a:latin typeface="Tahoma" pitchFamily="34"/>
              <a:ea typeface="Tahoma" pitchFamily="34"/>
              <a:cs typeface="Tahoma" pitchFamily="34"/>
            </a:endParaRPr>
          </a:p>
          <a:p>
            <a:pPr marL="302400" lvl="0" indent="-302400" algn="just" hangingPunct="1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None/>
            </a:pPr>
            <a:endParaRPr lang="pt-BR" sz="2900">
              <a:latin typeface="Tahoma" pitchFamily="34"/>
              <a:ea typeface="Tahoma" pitchFamily="34"/>
              <a:cs typeface="Tahoma" pitchFamily="34"/>
            </a:endParaRPr>
          </a:p>
          <a:p>
            <a:pPr marL="302400" lvl="0" indent="-302400" hangingPunct="1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900">
                <a:latin typeface="Tahoma" pitchFamily="34"/>
                <a:ea typeface="Tahoma" pitchFamily="34"/>
                <a:cs typeface="Tahoma" pitchFamily="34"/>
              </a:rPr>
              <a:t>• Não querer envolver-se com questões legais.</a:t>
            </a:r>
          </a:p>
          <a:p>
            <a:pPr marL="302400" lvl="0" indent="-302400" hangingPunct="1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900">
              <a:latin typeface="Tahoma" pitchFamily="34"/>
              <a:ea typeface="Tahoma" pitchFamily="34"/>
              <a:cs typeface="Tahoma" pitchFamily="34"/>
            </a:endParaRPr>
          </a:p>
          <a:p>
            <a:pPr marL="302400" lvl="0" indent="-302400" hangingPunct="1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900">
                <a:latin typeface="Tahoma" pitchFamily="34"/>
                <a:ea typeface="Tahoma" pitchFamily="34"/>
                <a:cs typeface="Tahoma" pitchFamily="34"/>
              </a:rPr>
              <a:t>Sentir-se impotente mediante as situações de violência.</a:t>
            </a:r>
          </a:p>
          <a:p>
            <a:pPr marL="302400" lvl="0" indent="-302400" hangingPunct="1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pt-BR" sz="2900">
              <a:latin typeface="Tahoma" pitchFamily="34"/>
              <a:ea typeface="Tahoma" pitchFamily="34"/>
              <a:cs typeface="Tahoma" pitchFamily="34"/>
            </a:endParaRPr>
          </a:p>
          <a:p>
            <a:pPr marL="302400" lvl="0" indent="-302400" algn="just" hangingPunct="1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SzPct val="73000"/>
              <a:buFont typeface="Wingdings 2"/>
              <a:buChar char=""/>
            </a:pPr>
            <a:r>
              <a:rPr lang="pt-BR" sz="2900">
                <a:latin typeface="Tahoma" pitchFamily="34"/>
                <a:ea typeface="Tahoma" pitchFamily="34"/>
                <a:cs typeface="Tahoma" pitchFamily="34"/>
              </a:rPr>
              <a:t> Não dispor de tempo necessário para a realização de uma avaliação minuciosa da situação</a:t>
            </a:r>
            <a:r>
              <a:rPr lang="pt-BR" sz="2900">
                <a:latin typeface="Trebuchet MS"/>
              </a:rPr>
              <a:t>.</a:t>
            </a:r>
          </a:p>
        </p:txBody>
      </p:sp>
      <p:sp>
        <p:nvSpPr>
          <p:cNvPr id="3" name="Retângulo 3"/>
          <p:cNvSpPr/>
          <p:nvPr/>
        </p:nvSpPr>
        <p:spPr>
          <a:xfrm>
            <a:off x="5638680" y="6588000"/>
            <a:ext cx="4780079" cy="36611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rPr>
              <a:t>Caderno de Violência Contra a Pessoa Idosa 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ulent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file:///K:/REUNIÃO%20COORDENADORES%20SAUDE/PALESTRA%20VIOLENCIA%20SEMINARIO.odp/Opulent</Template>
  <TotalTime>69</TotalTime>
  <Words>2368</Words>
  <Application>Microsoft Office PowerPoint</Application>
  <PresentationFormat>Personalizar</PresentationFormat>
  <Paragraphs>295</Paragraphs>
  <Slides>43</Slides>
  <Notes>43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4" baseType="lpstr">
      <vt:lpstr>Opulento</vt:lpstr>
      <vt:lpstr>A COMUNICAÇÃO COM A PESSOA IDOSA VÍTIMA  DE VIOLÊNCIA         </vt:lpstr>
      <vt:lpstr>IDENTIFICANDO SINAIS</vt:lpstr>
      <vt:lpstr>Apresentação do PowerPoint</vt:lpstr>
      <vt:lpstr>DIFICULDADES ADVINDAS DA PESSOA IDOSA</vt:lpstr>
      <vt:lpstr>AS PRINCIPAIS DIFICULDADES QUE AS PESSOAS IDOSAS MANIFESTAM</vt:lpstr>
      <vt:lpstr>Apresentação do PowerPoint</vt:lpstr>
      <vt:lpstr>DIFICULDADES ADVINDAS DOS PROFISSIONAIS</vt:lpstr>
      <vt:lpstr>Apresentação do PowerPoint</vt:lpstr>
      <vt:lpstr>Apresentação do PowerPoint</vt:lpstr>
      <vt:lpstr>Apresentação do PowerPoint</vt:lpstr>
      <vt:lpstr>INDICADORES DE VIOLÊNCIA CONTRA A PESSOA IDOSA</vt:lpstr>
      <vt:lpstr>O QUE OBSERVAR?</vt:lpstr>
      <vt:lpstr>Apresentação do PowerPoint</vt:lpstr>
      <vt:lpstr>NO CUIDADOR, POSSÍVEL AGRESSOR...</vt:lpstr>
      <vt:lpstr>Apresentação do PowerPoint</vt:lpstr>
      <vt:lpstr>INDICADORES RELATIVOS AOS IDOSOS</vt:lpstr>
      <vt:lpstr>COMPORTAMENTAIS FÍSICOS E EMOCIONAIS</vt:lpstr>
      <vt:lpstr>Apresentação do PowerPoint</vt:lpstr>
      <vt:lpstr>Apresentação do PowerPoint</vt:lpstr>
      <vt:lpstr>Apresentação do PowerPoint</vt:lpstr>
      <vt:lpstr>Estratégias na entrevista</vt:lpstr>
      <vt:lpstr>Apresentação do PowerPoint</vt:lpstr>
      <vt:lpstr>PERGUNTAS E COMENTÁRIOS DURANTE A REALIZAÇÃO DA ENTREVISTA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QUE NÃO DEVE SER FEITO...</vt:lpstr>
      <vt:lpstr>O que perguntar a possível vítima</vt:lpstr>
      <vt:lpstr>PERGUNTAS ESPECÍFICAS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Se conseguirmos superar as barreiras da comunicação, será mais fácil continuar nas busca de informações que nos permita confirmar a suspeita de violência, para posterior intervenção.</vt:lpstr>
      <vt:lpstr>Fonte: Caderno de Violência Contra  a Pessoa Idosa</vt:lpstr>
      <vt:lpstr>Apresentação do PowerPoint</vt:lpstr>
      <vt:lpstr>MESMO PESSOAS CONSIDERADAS  “FORTES” PODEM EM ALGUM MOMENTO SE FRAGILIZAR...</vt:lpstr>
      <vt:lpstr>OBRIGADA!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Apresente um Novo Produto</dc:title>
  <dc:creator>leila maria rodrigues</dc:creator>
  <dc:description>Apresentação geral de um novo produto levando em consideração os desejos do cliente</dc:description>
  <cp:lastModifiedBy>NTrip10</cp:lastModifiedBy>
  <cp:revision>9</cp:revision>
  <dcterms:created xsi:type="dcterms:W3CDTF">2013-08-23T15:23:29Z</dcterms:created>
  <dcterms:modified xsi:type="dcterms:W3CDTF">2013-08-28T11:08:02Z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0">
    <vt:lpwstr/>
  </property>
  <property fmtid="{D5CDD505-2E9C-101B-9397-08002B2CF9AE}" pid="3" name="Info 1">
    <vt:lpwstr/>
  </property>
  <property fmtid="{D5CDD505-2E9C-101B-9397-08002B2CF9AE}" pid="4" name="Info 2">
    <vt:lpwstr/>
  </property>
  <property fmtid="{D5CDD505-2E9C-101B-9397-08002B2CF9AE}" pid="5" name="Info 3">
    <vt:lpwstr/>
  </property>
</Properties>
</file>